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4"/>
    <p:sldMasterId id="2147483943" r:id="rId5"/>
  </p:sldMasterIdLst>
  <p:notesMasterIdLst>
    <p:notesMasterId r:id="rId22"/>
  </p:notesMasterIdLst>
  <p:handoutMasterIdLst>
    <p:handoutMasterId r:id="rId23"/>
  </p:handoutMasterIdLst>
  <p:sldIdLst>
    <p:sldId id="276" r:id="rId6"/>
    <p:sldId id="278" r:id="rId7"/>
    <p:sldId id="282" r:id="rId8"/>
    <p:sldId id="283" r:id="rId9"/>
    <p:sldId id="284" r:id="rId10"/>
    <p:sldId id="293" r:id="rId11"/>
    <p:sldId id="285" r:id="rId12"/>
    <p:sldId id="286" r:id="rId13"/>
    <p:sldId id="295" r:id="rId14"/>
    <p:sldId id="287" r:id="rId15"/>
    <p:sldId id="288" r:id="rId16"/>
    <p:sldId id="289" r:id="rId17"/>
    <p:sldId id="290" r:id="rId18"/>
    <p:sldId id="291" r:id="rId19"/>
    <p:sldId id="294" r:id="rId20"/>
    <p:sldId id="292" r:id="rId21"/>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9">
          <p15:clr>
            <a:srgbClr val="A4A3A4"/>
          </p15:clr>
        </p15:guide>
        <p15:guide id="2" orient="horz" pos="2608">
          <p15:clr>
            <a:srgbClr val="A4A3A4"/>
          </p15:clr>
        </p15:guide>
        <p15:guide id="3" orient="horz" pos="3024">
          <p15:clr>
            <a:srgbClr val="A4A3A4"/>
          </p15:clr>
        </p15:guide>
        <p15:guide id="4" orient="horz" pos="1637">
          <p15:clr>
            <a:srgbClr val="A4A3A4"/>
          </p15:clr>
        </p15:guide>
        <p15:guide id="5" orient="horz" pos="215">
          <p15:clr>
            <a:srgbClr val="A4A3A4"/>
          </p15:clr>
        </p15:guide>
        <p15:guide id="6" orient="horz" pos="1103">
          <p15:clr>
            <a:srgbClr val="A4A3A4"/>
          </p15:clr>
        </p15:guide>
        <p15:guide id="7" orient="horz" pos="401">
          <p15:clr>
            <a:srgbClr val="A4A3A4"/>
          </p15:clr>
        </p15:guide>
        <p15:guide id="8" orient="horz" pos="2954">
          <p15:clr>
            <a:srgbClr val="A4A3A4"/>
          </p15:clr>
        </p15:guide>
        <p15:guide id="9" orient="horz" pos="173">
          <p15:clr>
            <a:srgbClr val="A4A3A4"/>
          </p15:clr>
        </p15:guide>
        <p15:guide id="10" pos="175">
          <p15:clr>
            <a:srgbClr val="A4A3A4"/>
          </p15:clr>
        </p15:guide>
        <p15:guide id="11" pos="5590">
          <p15:clr>
            <a:srgbClr val="A4A3A4"/>
          </p15:clr>
        </p15:guide>
        <p15:guide id="12" pos="2880">
          <p15:clr>
            <a:srgbClr val="A4A3A4"/>
          </p15:clr>
        </p15:guide>
        <p15:guide id="13" pos="776">
          <p15:clr>
            <a:srgbClr val="A4A3A4"/>
          </p15:clr>
        </p15:guide>
        <p15:guide id="14" pos="1411">
          <p15:clr>
            <a:srgbClr val="A4A3A4"/>
          </p15:clr>
        </p15:guide>
        <p15:guide id="15" pos="5287">
          <p15:clr>
            <a:srgbClr val="A4A3A4"/>
          </p15:clr>
        </p15:guide>
        <p15:guide id="16" pos="346">
          <p15:clr>
            <a:srgbClr val="A4A3A4"/>
          </p15:clr>
        </p15:guide>
        <p15:guide id="17" pos="4090">
          <p15:clr>
            <a:srgbClr val="A4A3A4"/>
          </p15:clr>
        </p15:guide>
      </p15:sldGuideLst>
    </p:ext>
    <p:ext uri="{2D200454-40CA-4A62-9FC3-DE9A4176ACB9}">
      <p15:notesGuideLst xmlns:p15="http://schemas.microsoft.com/office/powerpoint/2012/main">
        <p15:guide id="1" orient="horz" pos="2592" userDrawn="1">
          <p15:clr>
            <a:srgbClr val="A4A3A4"/>
          </p15:clr>
        </p15:guide>
        <p15:guide id="2" orient="horz" pos="5542" userDrawn="1">
          <p15:clr>
            <a:srgbClr val="A4A3A4"/>
          </p15:clr>
        </p15:guide>
        <p15:guide id="3" orient="horz" pos="5777" userDrawn="1">
          <p15:clr>
            <a:srgbClr val="A4A3A4"/>
          </p15:clr>
        </p15:guide>
        <p15:guide id="4" pos="286" userDrawn="1">
          <p15:clr>
            <a:srgbClr val="A4A3A4"/>
          </p15:clr>
        </p15:guide>
        <p15:guide id="5" pos="40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049"/>
    <a:srgbClr val="90BD31"/>
    <a:srgbClr val="18A3AC"/>
    <a:srgbClr val="178CCB"/>
    <a:srgbClr val="000000"/>
    <a:srgbClr val="EC1848"/>
    <a:srgbClr val="F48024"/>
    <a:srgbClr val="E8E7DE"/>
    <a:srgbClr val="F5F0D3"/>
    <a:srgbClr val="F7E9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44" autoAdjust="0"/>
    <p:restoredTop sz="68213" autoAdjust="0"/>
  </p:normalViewPr>
  <p:slideViewPr>
    <p:cSldViewPr snapToGrid="0" showGuides="1">
      <p:cViewPr>
        <p:scale>
          <a:sx n="111" d="100"/>
          <a:sy n="111" d="100"/>
        </p:scale>
        <p:origin x="232" y="192"/>
      </p:cViewPr>
      <p:guideLst>
        <p:guide orient="horz" pos="789"/>
        <p:guide orient="horz" pos="2608"/>
        <p:guide orient="horz" pos="3024"/>
        <p:guide orient="horz" pos="1637"/>
        <p:guide orient="horz" pos="215"/>
        <p:guide orient="horz" pos="1103"/>
        <p:guide orient="horz" pos="401"/>
        <p:guide orient="horz" pos="2954"/>
        <p:guide orient="horz" pos="173"/>
        <p:guide pos="175"/>
        <p:guide pos="5590"/>
        <p:guide pos="2880"/>
        <p:guide pos="776"/>
        <p:guide pos="1411"/>
        <p:guide pos="5287"/>
        <p:guide pos="346"/>
        <p:guide pos="409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71" d="100"/>
        <a:sy n="71" d="100"/>
      </p:scale>
      <p:origin x="0" y="0"/>
    </p:cViewPr>
  </p:sorterViewPr>
  <p:notesViewPr>
    <p:cSldViewPr snapToGrid="0">
      <p:cViewPr>
        <p:scale>
          <a:sx n="108" d="100"/>
          <a:sy n="108" d="100"/>
        </p:scale>
        <p:origin x="3448" y="-384"/>
      </p:cViewPr>
      <p:guideLst>
        <p:guide orient="horz" pos="2592"/>
        <p:guide orient="horz" pos="5542"/>
        <p:guide orient="horz" pos="5777"/>
        <p:guide pos="286"/>
        <p:guide pos="4033"/>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e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4" name="Straight Connector 43"/>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lide Number Placeholder 6"/>
          <p:cNvSpPr>
            <a:spLocks noGrp="1"/>
          </p:cNvSpPr>
          <p:nvPr>
            <p:ph type="sldNum" sz="quarter" idx="3"/>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itchFamily="34" charset="0"/>
                <a:cs typeface="Arial" pitchFamily="34" charset="0"/>
              </a:rPr>
              <a:pPr algn="r"/>
              <a:t>‹#›</a:t>
            </a:fld>
            <a:endParaRPr lang="en-US" dirty="0">
              <a:solidFill>
                <a:srgbClr val="052049"/>
              </a:solidFill>
              <a:latin typeface="Arial" pitchFamily="34" charset="0"/>
              <a:cs typeface="Arial" pitchFamily="34" charset="0"/>
            </a:endParaRPr>
          </a:p>
        </p:txBody>
      </p:sp>
      <p:pic>
        <p:nvPicPr>
          <p:cNvPr id="20"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2"/>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mj-lt"/>
              </a:rPr>
              <a:t>| [footer text here]</a:t>
            </a:r>
          </a:p>
        </p:txBody>
      </p:sp>
    </p:spTree>
    <p:extLst>
      <p:ext uri="{BB962C8B-B14F-4D97-AF65-F5344CB8AC3E}">
        <p14:creationId xmlns:p14="http://schemas.microsoft.com/office/powerpoint/2010/main" val="1828329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6.emf"/></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2750" y="400050"/>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441268" y="4080297"/>
            <a:ext cx="5961120" cy="4480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9" name="Straight Connector 28"/>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6"/>
          <p:cNvSpPr>
            <a:spLocks noGrp="1"/>
          </p:cNvSpPr>
          <p:nvPr>
            <p:ph type="sldNum" sz="quarter" idx="5"/>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itchFamily="34" charset="0"/>
                <a:cs typeface="Arial" pitchFamily="34" charset="0"/>
              </a:rPr>
              <a:pPr algn="r"/>
              <a:t>‹#›</a:t>
            </a:fld>
            <a:endParaRPr lang="en-US" dirty="0">
              <a:solidFill>
                <a:srgbClr val="052049"/>
              </a:solidFill>
              <a:latin typeface="Arial" pitchFamily="34" charset="0"/>
              <a:cs typeface="Arial" pitchFamily="34" charset="0"/>
            </a:endParaRPr>
          </a:p>
        </p:txBody>
      </p:sp>
      <p:sp>
        <p:nvSpPr>
          <p:cNvPr id="10" name="Footer Placeholder 3"/>
          <p:cNvSpPr>
            <a:spLocks noGrp="1"/>
          </p:cNvSpPr>
          <p:nvPr>
            <p:ph type="ftr" sz="quarter" idx="4"/>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mj-lt"/>
              </a:rPr>
              <a:t>| [footer text here]</a:t>
            </a:r>
          </a:p>
        </p:txBody>
      </p:sp>
      <p:sp>
        <p:nvSpPr>
          <p:cNvPr id="2" name="Date Placeholder 1"/>
          <p:cNvSpPr>
            <a:spLocks noGrp="1"/>
          </p:cNvSpPr>
          <p:nvPr>
            <p:ph type="dt" idx="1"/>
          </p:nvPr>
        </p:nvSpPr>
        <p:spPr>
          <a:xfrm>
            <a:off x="3884613" y="3"/>
            <a:ext cx="2971800" cy="466725"/>
          </a:xfrm>
          <a:prstGeom prst="rect">
            <a:avLst/>
          </a:prstGeom>
        </p:spPr>
        <p:txBody>
          <a:bodyPr vert="horz" lIns="91440" tIns="45720" rIns="91440" bIns="45720" rtlCol="0"/>
          <a:lstStyle>
            <a:lvl1pPr algn="r">
              <a:defRPr sz="1200"/>
            </a:lvl1pPr>
          </a:lstStyle>
          <a:p>
            <a:fld id="{EF798EC2-7587-174C-8F9B-BEC1CFBF2B9A}" type="datetimeFigureOut">
              <a:rPr lang="en-US" smtClean="0"/>
              <a:t>3/7/18</a:t>
            </a:fld>
            <a:endParaRPr lang="en-US"/>
          </a:p>
        </p:txBody>
      </p:sp>
    </p:spTree>
    <p:extLst>
      <p:ext uri="{BB962C8B-B14F-4D97-AF65-F5344CB8AC3E}">
        <p14:creationId xmlns:p14="http://schemas.microsoft.com/office/powerpoint/2010/main" val="450748310"/>
      </p:ext>
    </p:extLst>
  </p:cSld>
  <p:clrMap bg1="lt1" tx1="dk1" bg2="lt2" tx2="dk2" accent1="accent1" accent2="accent2" accent3="accent3" accent4="accent4" accent5="accent5" accent6="accent6" hlink="hlink" folHlink="folHlink"/>
  <p:hf hdr="0" dt="0"/>
  <p:notesStyle>
    <a:lvl1pPr marL="114300" indent="-114300" algn="l" defTabSz="914400" rtl="0" eaLnBrk="1" latinLnBrk="0" hangingPunct="1">
      <a:spcBef>
        <a:spcPts val="800"/>
      </a:spcBef>
      <a:buClr>
        <a:srgbClr val="178CCB"/>
      </a:buClr>
      <a:buFont typeface="Arial" pitchFamily="34" charset="0"/>
      <a:buChar char="•"/>
      <a:defRPr sz="1200" kern="1200">
        <a:solidFill>
          <a:srgbClr val="052049"/>
        </a:solidFill>
        <a:latin typeface="+mj-lt"/>
        <a:ea typeface="+mn-ea"/>
        <a:cs typeface="Arial" pitchFamily="34" charset="0"/>
      </a:defRPr>
    </a:lvl1pPr>
    <a:lvl2pPr marL="285750" indent="-112713" algn="l" defTabSz="914400" rtl="0" eaLnBrk="1" latinLnBrk="0" hangingPunct="1">
      <a:spcBef>
        <a:spcPts val="200"/>
      </a:spcBef>
      <a:buClr>
        <a:srgbClr val="178CCB"/>
      </a:buClr>
      <a:buFont typeface="Arial" pitchFamily="34" charset="0"/>
      <a:buChar char="•"/>
      <a:defRPr sz="1100" kern="1200">
        <a:solidFill>
          <a:srgbClr val="052049"/>
        </a:solidFill>
        <a:latin typeface="+mj-lt"/>
        <a:ea typeface="+mn-ea"/>
        <a:cs typeface="Arial" pitchFamily="34" charset="0"/>
      </a:defRPr>
    </a:lvl2pPr>
    <a:lvl3pPr marL="403225" indent="-117475" algn="l" defTabSz="914400" rtl="0" eaLnBrk="1" latinLnBrk="0" hangingPunct="1">
      <a:spcBef>
        <a:spcPts val="200"/>
      </a:spcBef>
      <a:buClr>
        <a:srgbClr val="178CCB"/>
      </a:buClr>
      <a:buFont typeface="Arial" pitchFamily="34" charset="0"/>
      <a:buChar char="•"/>
      <a:defRPr sz="1050" kern="1200">
        <a:solidFill>
          <a:srgbClr val="052049"/>
        </a:solidFill>
        <a:latin typeface="+mj-lt"/>
        <a:ea typeface="+mn-ea"/>
        <a:cs typeface="Arial" pitchFamily="34" charset="0"/>
      </a:defRPr>
    </a:lvl3pPr>
    <a:lvl4pPr marL="569913" indent="-112713" algn="l" defTabSz="914400" rtl="0" eaLnBrk="1" latinLnBrk="0" hangingPunct="1">
      <a:spcBef>
        <a:spcPts val="200"/>
      </a:spcBef>
      <a:buClr>
        <a:srgbClr val="178CCB"/>
      </a:buClr>
      <a:buFont typeface="Arial" pitchFamily="34" charset="0"/>
      <a:buChar char="•"/>
      <a:defRPr sz="1050" kern="1200">
        <a:solidFill>
          <a:srgbClr val="052049"/>
        </a:solidFill>
        <a:latin typeface="+mj-lt"/>
        <a:ea typeface="+mn-ea"/>
        <a:cs typeface="Arial" pitchFamily="34" charset="0"/>
      </a:defRPr>
    </a:lvl4pPr>
    <a:lvl5pPr marL="457200" indent="114300" algn="l" defTabSz="914400" rtl="0" eaLnBrk="1" latinLnBrk="0" hangingPunct="1">
      <a:buFont typeface="Arial" pitchFamily="34" charset="0"/>
      <a:buChar char="•"/>
      <a:defRPr sz="105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en.wikipedia.org/wiki/Multivariate_statistic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dirty="0" smtClean="0"/>
              <a:t>(Read first bullet)</a:t>
            </a:r>
          </a:p>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dirty="0" smtClean="0"/>
              <a:t>Hard because of high variability</a:t>
            </a:r>
            <a:r>
              <a:rPr lang="en-US" baseline="0" dirty="0" smtClean="0"/>
              <a:t> in gene expression between individual cells in different phases of cell cycle</a:t>
            </a:r>
          </a:p>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aseline="0" dirty="0" smtClean="0"/>
              <a:t>(read second bullet)</a:t>
            </a:r>
          </a:p>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dirty="0" smtClean="0"/>
              <a:t>For instance during differentiation</a:t>
            </a:r>
            <a:r>
              <a:rPr lang="en-US" baseline="0" dirty="0" smtClean="0"/>
              <a:t>, </a:t>
            </a:r>
            <a:r>
              <a:rPr lang="en-US" dirty="0" smtClean="0"/>
              <a:t>each cell makes its own independent</a:t>
            </a:r>
            <a:r>
              <a:rPr lang="en-US" baseline="0" dirty="0" smtClean="0"/>
              <a:t> fate decisions and can execute the same sequence of transcriptional changes over highly variable time scales </a:t>
            </a:r>
          </a:p>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aseline="0" dirty="0" smtClean="0"/>
              <a:t>(read third bullet)</a:t>
            </a:r>
          </a:p>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aseline="0" dirty="0" smtClean="0"/>
              <a:t>There are limitations of time series in that it has difficulty distinguishing between early and late phases of a transcriptional cascade, also averaging effects can mask the discovery of correlated transcription factors </a:t>
            </a:r>
          </a:p>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aseline="0" dirty="0" smtClean="0"/>
              <a:t>Single cell proteomics rely on a priori knowledge of key markers </a:t>
            </a:r>
            <a:r>
              <a:rPr lang="mr-IN" baseline="0" dirty="0" smtClean="0"/>
              <a:t>–</a:t>
            </a:r>
            <a:r>
              <a:rPr lang="en-US" baseline="0" dirty="0" smtClean="0"/>
              <a:t> so it makes finding de novo markers difficult </a:t>
            </a:r>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2</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1271886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a:t>
            </a:r>
            <a:r>
              <a:rPr lang="en-US" baseline="0" dirty="0" smtClean="0"/>
              <a:t> validation of monocle, each dot here is a cell</a:t>
            </a:r>
          </a:p>
          <a:p>
            <a:r>
              <a:rPr lang="en-US" baseline="0" dirty="0" smtClean="0"/>
              <a:t>On the y axis we have expression level of  the ID1 gene</a:t>
            </a:r>
          </a:p>
          <a:p>
            <a:r>
              <a:rPr lang="en-US" baseline="0" dirty="0" smtClean="0"/>
              <a:t>On the left, the x axis is order by the time collected, and on the right the x axis ordered by monocle</a:t>
            </a:r>
          </a:p>
          <a:p>
            <a:r>
              <a:rPr lang="en-US" baseline="0" dirty="0" smtClean="0"/>
              <a:t>The monocle ordered graph shows an ID1 expression trend more consistent with literature</a:t>
            </a:r>
          </a:p>
          <a:p>
            <a:r>
              <a:rPr lang="en-US" dirty="0" smtClean="0"/>
              <a:t>So they</a:t>
            </a:r>
            <a:r>
              <a:rPr lang="en-US" baseline="0" dirty="0" smtClean="0"/>
              <a:t> can suggest that o</a:t>
            </a:r>
            <a:r>
              <a:rPr lang="en-US" dirty="0" smtClean="0"/>
              <a:t>rdering of cells increases temporal resolution</a:t>
            </a:r>
            <a:r>
              <a:rPr lang="en-US" baseline="0" dirty="0" smtClean="0"/>
              <a:t> of transcriptional dynamics </a:t>
            </a:r>
            <a:endParaRPr lang="en-US" dirty="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11</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1382324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Monocle</a:t>
            </a:r>
            <a:r>
              <a:rPr lang="en-US" baseline="0" dirty="0" smtClean="0"/>
              <a:t> also used to discover new transcription factors relevant to myoblast differentiation</a:t>
            </a:r>
            <a:endParaRPr lang="en-US" dirty="0" smtClean="0"/>
          </a:p>
          <a:p>
            <a:r>
              <a:rPr lang="en-US" dirty="0" smtClean="0"/>
              <a:t>From </a:t>
            </a:r>
            <a:r>
              <a:rPr lang="en-US" baseline="0" dirty="0" smtClean="0"/>
              <a:t>key stages in differentiation (switch points in pseudotime),</a:t>
            </a:r>
            <a:r>
              <a:rPr lang="en-US" dirty="0" smtClean="0"/>
              <a:t> genes</a:t>
            </a:r>
            <a:r>
              <a:rPr lang="en-US" baseline="0" dirty="0" smtClean="0"/>
              <a:t> with high expression levels were selected</a:t>
            </a:r>
          </a:p>
          <a:p>
            <a:r>
              <a:rPr lang="en-US" baseline="0" dirty="0" smtClean="0"/>
              <a:t> from this, they then looked at the subset of genes that were not previously associated with differentiation in the literature, and performed a knockdown validation through shRNA (short hairpin RNA)</a:t>
            </a:r>
          </a:p>
          <a:p>
            <a:r>
              <a:rPr lang="en-US" baseline="0" dirty="0" smtClean="0"/>
              <a:t>Results of knockdown are shown, with readouts being cell area and number of nuclei</a:t>
            </a:r>
          </a:p>
          <a:p>
            <a:r>
              <a:rPr lang="en-US" baseline="0" dirty="0" smtClean="0"/>
              <a:t>Discovered that 8 of these are relevant to the differentiation process (regular control expression is not shown;  “*” was used to indicate “significant” knockdown effect by the student’s t-test)</a:t>
            </a:r>
          </a:p>
          <a:p>
            <a:endParaRPr lang="en-US" dirty="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12</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267187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a:t>
            </a:r>
            <a:r>
              <a:rPr lang="en-US" baseline="0" dirty="0" smtClean="0"/>
              <a:t> 1</a:t>
            </a:r>
          </a:p>
          <a:p>
            <a:r>
              <a:rPr lang="en-US" baseline="0" dirty="0" smtClean="0"/>
              <a:t>Bullet 2 (but I think it’s just the two ends of the longest path through the MST)</a:t>
            </a:r>
          </a:p>
          <a:p>
            <a:r>
              <a:rPr lang="en-US" baseline="0" dirty="0" smtClean="0"/>
              <a:t>Bullet 3</a:t>
            </a:r>
            <a:endParaRPr lang="en-US" dirty="0" smtClean="0"/>
          </a:p>
          <a:p>
            <a:r>
              <a:rPr lang="en-US" dirty="0" smtClean="0"/>
              <a:t>In practice</a:t>
            </a:r>
            <a:r>
              <a:rPr lang="en-US" baseline="0" dirty="0" smtClean="0"/>
              <a:t> single cell RNA </a:t>
            </a:r>
            <a:r>
              <a:rPr lang="en-US" baseline="0" dirty="0" err="1" smtClean="0"/>
              <a:t>seq</a:t>
            </a:r>
            <a:r>
              <a:rPr lang="en-US" baseline="0" dirty="0" smtClean="0"/>
              <a:t> will detect expression of only a subset of genes in each cell</a:t>
            </a:r>
          </a:p>
          <a:p>
            <a:pPr lvl="1"/>
            <a:r>
              <a:rPr lang="en-US" baseline="0" dirty="0" smtClean="0"/>
              <a:t>Choosing which genes to represent in Euclidean space introduces bias</a:t>
            </a:r>
          </a:p>
          <a:p>
            <a:pPr lvl="0"/>
            <a:r>
              <a:rPr lang="en-US" baseline="0" dirty="0" smtClean="0"/>
              <a:t>Bullet 4</a:t>
            </a:r>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14</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70459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15</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1533177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a:t>
            </a:r>
            <a:r>
              <a:rPr lang="en-US" baseline="0" dirty="0" smtClean="0"/>
              <a:t> group came up with a new algorithm they call “monocle” </a:t>
            </a:r>
            <a:r>
              <a:rPr lang="mr-IN" baseline="0" dirty="0" smtClean="0"/>
              <a:t>–</a:t>
            </a:r>
            <a:r>
              <a:rPr lang="en-US" baseline="0" dirty="0" smtClean="0"/>
              <a:t> not even an acronym for anything like how most biotech papers come up with a stretchy name, just called monocle</a:t>
            </a:r>
          </a:p>
          <a:p>
            <a:r>
              <a:rPr lang="en-US" baseline="0" dirty="0" smtClean="0"/>
              <a:t>(State hypothesis)</a:t>
            </a:r>
            <a:endParaRPr lang="en-US" dirty="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3</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51247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they worked</a:t>
            </a:r>
            <a:r>
              <a:rPr lang="en-US" baseline="0" dirty="0" smtClean="0"/>
              <a:t> with consists of primary human skeletal muscle myoblast cells</a:t>
            </a:r>
          </a:p>
          <a:p>
            <a:r>
              <a:rPr lang="en-US" baseline="0" dirty="0" smtClean="0"/>
              <a:t>They grew these in high mitogen conditions and then induced differentiation by introducing a low serum medium</a:t>
            </a:r>
          </a:p>
          <a:p>
            <a:r>
              <a:rPr lang="en-US" baseline="0" dirty="0" smtClean="0"/>
              <a:t>Then at four distinct time points of 24hr increments they performed RNA-</a:t>
            </a:r>
            <a:r>
              <a:rPr lang="en-US" baseline="0" dirty="0" err="1" smtClean="0"/>
              <a:t>seq</a:t>
            </a:r>
            <a:r>
              <a:rPr lang="en-US" baseline="0" dirty="0" smtClean="0"/>
              <a:t> at the single cell level</a:t>
            </a:r>
            <a:endParaRPr lang="en-US" dirty="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4</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752710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dirty="0" smtClean="0"/>
              <a:t>So first they performed</a:t>
            </a:r>
            <a:r>
              <a:rPr lang="en-US" baseline="0" dirty="0" smtClean="0"/>
              <a:t> a sanity check to </a:t>
            </a:r>
            <a:r>
              <a:rPr lang="en-US" baseline="0" dirty="0" smtClean="0"/>
              <a:t>c</a:t>
            </a:r>
            <a:r>
              <a:rPr lang="en-US" dirty="0" smtClean="0"/>
              <a:t>onfirm that the average of the single cell expression profiles collected at the same time correlate with traditional bulk RNA-</a:t>
            </a:r>
            <a:r>
              <a:rPr lang="en-US" dirty="0" err="1" smtClean="0"/>
              <a:t>Seq</a:t>
            </a:r>
            <a:r>
              <a:rPr lang="en-US" dirty="0" smtClean="0"/>
              <a:t> libraries at those times </a:t>
            </a:r>
          </a:p>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dirty="0" smtClean="0"/>
              <a:t>Seems</a:t>
            </a:r>
            <a:r>
              <a:rPr lang="en-US" baseline="0" dirty="0" smtClean="0"/>
              <a:t> to check out and there is a high correlation </a:t>
            </a:r>
            <a:endParaRPr lang="en-US" dirty="0" smtClean="0"/>
          </a:p>
          <a:p>
            <a:endParaRPr lang="en-US" dirty="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5</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1460801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get into the algorithm I’ll briefly go over MST and ICA which monocle will use</a:t>
            </a:r>
          </a:p>
          <a:p>
            <a:r>
              <a:rPr lang="en-US" baseline="0" dirty="0" smtClean="0"/>
              <a:t>An MST is simply a fully connected graph utilizing minimal edge weight, can be solved in polynomial time through things like Prims or </a:t>
            </a:r>
            <a:r>
              <a:rPr lang="en-US" baseline="0" dirty="0" err="1" smtClean="0"/>
              <a:t>Kruskal’s</a:t>
            </a:r>
            <a:r>
              <a:rPr lang="en-US" baseline="0" dirty="0" smtClean="0"/>
              <a:t> algorithm</a:t>
            </a:r>
          </a:p>
          <a:p>
            <a:r>
              <a:rPr lang="en-US" baseline="0" dirty="0" smtClean="0"/>
              <a:t>ICA is a means of </a:t>
            </a:r>
            <a:r>
              <a:rPr lang="en-US" sz="1200" b="0" i="0" kern="1200" dirty="0" smtClean="0">
                <a:solidFill>
                  <a:srgbClr val="052049"/>
                </a:solidFill>
                <a:effectLst/>
                <a:latin typeface="+mj-lt"/>
                <a:ea typeface="+mn-ea"/>
                <a:cs typeface="Arial" pitchFamily="34" charset="0"/>
              </a:rPr>
              <a:t> dimensionality</a:t>
            </a:r>
            <a:r>
              <a:rPr lang="en-US" sz="1200" b="0" i="0" kern="1200" baseline="0" dirty="0" smtClean="0">
                <a:solidFill>
                  <a:srgbClr val="052049"/>
                </a:solidFill>
                <a:effectLst/>
                <a:latin typeface="+mj-lt"/>
                <a:ea typeface="+mn-ea"/>
                <a:cs typeface="Arial" pitchFamily="34" charset="0"/>
              </a:rPr>
              <a:t> reduction by </a:t>
            </a:r>
            <a:r>
              <a:rPr lang="en-US" sz="1200" b="0" i="0" kern="1200" dirty="0" smtClean="0">
                <a:solidFill>
                  <a:srgbClr val="052049"/>
                </a:solidFill>
                <a:effectLst/>
                <a:latin typeface="+mj-lt"/>
                <a:ea typeface="+mn-ea"/>
                <a:cs typeface="Arial" pitchFamily="34" charset="0"/>
              </a:rPr>
              <a:t>separating a </a:t>
            </a:r>
            <a:r>
              <a:rPr lang="en-US" sz="1200" b="0" i="0" u="none" strike="noStrike" kern="1200" dirty="0" smtClean="0">
                <a:solidFill>
                  <a:srgbClr val="052049"/>
                </a:solidFill>
                <a:effectLst/>
                <a:latin typeface="+mj-lt"/>
                <a:ea typeface="+mn-ea"/>
                <a:cs typeface="Arial" pitchFamily="34" charset="0"/>
                <a:hlinkClick r:id="rId3" tooltip="Multivariate statistics"/>
              </a:rPr>
              <a:t>multivariate</a:t>
            </a:r>
            <a:r>
              <a:rPr lang="en-US" sz="1200" b="0" i="0" kern="1200" dirty="0" smtClean="0">
                <a:solidFill>
                  <a:srgbClr val="052049"/>
                </a:solidFill>
                <a:effectLst/>
                <a:latin typeface="+mj-lt"/>
                <a:ea typeface="+mn-ea"/>
                <a:cs typeface="Arial" pitchFamily="34" charset="0"/>
              </a:rPr>
              <a:t> signal into additive subcomponents</a:t>
            </a:r>
          </a:p>
          <a:p>
            <a:pPr lvl="1"/>
            <a:r>
              <a:rPr lang="en-US" sz="1100" b="0" i="0" kern="1200" dirty="0" smtClean="0">
                <a:solidFill>
                  <a:srgbClr val="052049"/>
                </a:solidFill>
                <a:effectLst/>
                <a:latin typeface="+mj-lt"/>
                <a:ea typeface="+mn-ea"/>
                <a:cs typeface="Arial" pitchFamily="34" charset="0"/>
              </a:rPr>
              <a:t>Assumes</a:t>
            </a:r>
            <a:r>
              <a:rPr lang="en-US" sz="1100" b="0" i="0" kern="1200" baseline="0" dirty="0" smtClean="0">
                <a:solidFill>
                  <a:srgbClr val="052049"/>
                </a:solidFill>
                <a:effectLst/>
                <a:latin typeface="+mj-lt"/>
                <a:ea typeface="+mn-ea"/>
                <a:cs typeface="Arial" pitchFamily="34" charset="0"/>
              </a:rPr>
              <a:t> that underlying components are non </a:t>
            </a:r>
            <a:r>
              <a:rPr lang="en-US" sz="1100" b="0" i="0" kern="1200" baseline="0" dirty="0" err="1" smtClean="0">
                <a:solidFill>
                  <a:srgbClr val="052049"/>
                </a:solidFill>
                <a:effectLst/>
                <a:latin typeface="+mj-lt"/>
                <a:ea typeface="+mn-ea"/>
                <a:cs typeface="Arial" pitchFamily="34" charset="0"/>
              </a:rPr>
              <a:t>gaussian</a:t>
            </a:r>
            <a:r>
              <a:rPr lang="en-US" sz="1100" b="0" i="0" kern="1200" baseline="0" dirty="0" smtClean="0">
                <a:solidFill>
                  <a:srgbClr val="052049"/>
                </a:solidFill>
                <a:effectLst/>
                <a:latin typeface="+mj-lt"/>
                <a:ea typeface="+mn-ea"/>
                <a:cs typeface="Arial" pitchFamily="34" charset="0"/>
              </a:rPr>
              <a:t> and independent from </a:t>
            </a:r>
            <a:r>
              <a:rPr lang="en-US" sz="1100" b="0" i="0" kern="1200" baseline="0" dirty="0" err="1" smtClean="0">
                <a:solidFill>
                  <a:srgbClr val="052049"/>
                </a:solidFill>
                <a:effectLst/>
                <a:latin typeface="+mj-lt"/>
                <a:ea typeface="+mn-ea"/>
                <a:cs typeface="Arial" pitchFamily="34" charset="0"/>
              </a:rPr>
              <a:t>eachother</a:t>
            </a:r>
            <a:endParaRPr lang="en-US" sz="1100" b="0" i="0" kern="1200" baseline="0" dirty="0" smtClean="0">
              <a:solidFill>
                <a:srgbClr val="052049"/>
              </a:solidFill>
              <a:effectLst/>
              <a:latin typeface="+mj-lt"/>
              <a:ea typeface="+mn-ea"/>
              <a:cs typeface="Arial" pitchFamily="34" charset="0"/>
            </a:endParaRPr>
          </a:p>
          <a:p>
            <a:pPr lvl="1"/>
            <a:r>
              <a:rPr lang="en-US" sz="1100" b="0" i="0" kern="1200" baseline="0" dirty="0" smtClean="0">
                <a:solidFill>
                  <a:srgbClr val="052049"/>
                </a:solidFill>
                <a:effectLst/>
                <a:latin typeface="+mj-lt"/>
                <a:ea typeface="+mn-ea"/>
                <a:cs typeface="Arial" pitchFamily="34" charset="0"/>
              </a:rPr>
              <a:t>Common example is the cocktail party problem in which we have a lot of people talking in a room and we try to isolate an individual voice or conversation </a:t>
            </a:r>
            <a:endParaRPr lang="en-US" sz="1100" b="0" i="0" kern="1200" dirty="0" smtClean="0">
              <a:solidFill>
                <a:srgbClr val="052049"/>
              </a:solidFill>
              <a:effectLst/>
              <a:latin typeface="+mj-lt"/>
              <a:ea typeface="+mn-ea"/>
              <a:cs typeface="Arial" pitchFamily="34" charset="0"/>
            </a:endParaRPr>
          </a:p>
          <a:p>
            <a:endParaRPr lang="en-US" dirty="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6</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1441857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None/>
              <a:tabLst/>
              <a:defRPr/>
            </a:pPr>
            <a:r>
              <a:rPr lang="en-US" dirty="0" smtClean="0"/>
              <a:t>-monocle</a:t>
            </a:r>
            <a:r>
              <a:rPr lang="en-US" baseline="0" dirty="0" smtClean="0"/>
              <a:t> introduces </a:t>
            </a:r>
            <a:r>
              <a:rPr lang="en-US" dirty="0" smtClean="0"/>
              <a:t>concept</a:t>
            </a:r>
            <a:r>
              <a:rPr lang="en-US" baseline="0" dirty="0" smtClean="0"/>
              <a:t> of pseudotime (read first bullet)</a:t>
            </a:r>
          </a:p>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None/>
              <a:tabLst/>
              <a:defRPr/>
            </a:pPr>
            <a:r>
              <a:rPr lang="en-US" baseline="0" dirty="0" smtClean="0"/>
              <a:t>-(explain formula) pseudotime = 0 for first cell, and second part basically saying cells are close in pseudotime if gene expression is similar</a:t>
            </a:r>
          </a:p>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None/>
              <a:tabLst/>
              <a:defRPr/>
            </a:pPr>
            <a:r>
              <a:rPr lang="en-US" baseline="0" dirty="0" smtClean="0"/>
              <a:t>-(click) algorithm runs as follows:</a:t>
            </a:r>
            <a:endParaRPr lang="en-US" dirty="0" smtClean="0"/>
          </a:p>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None/>
              <a:tabLst/>
              <a:defRPr/>
            </a:pPr>
            <a:r>
              <a:rPr lang="en-US" dirty="0" smtClean="0"/>
              <a:t>-First</a:t>
            </a:r>
            <a:r>
              <a:rPr lang="en-US" baseline="0" dirty="0" smtClean="0"/>
              <a:t> represent a cell as a point in high dimensional </a:t>
            </a:r>
            <a:r>
              <a:rPr lang="en-US" baseline="0" dirty="0" err="1" smtClean="0"/>
              <a:t>euclidean</a:t>
            </a:r>
            <a:r>
              <a:rPr lang="en-US" baseline="0" dirty="0" smtClean="0"/>
              <a:t> space of gene expression, with each gene having its own axis</a:t>
            </a:r>
          </a:p>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None/>
              <a:tabLst/>
              <a:defRPr/>
            </a:pPr>
            <a:r>
              <a:rPr lang="en-US" baseline="0" dirty="0" smtClean="0"/>
              <a:t>-idea is that cells close to one another in </a:t>
            </a:r>
            <a:r>
              <a:rPr lang="en-US" baseline="0" dirty="0" err="1" smtClean="0"/>
              <a:t>euclidean</a:t>
            </a:r>
            <a:r>
              <a:rPr lang="en-US" baseline="0" dirty="0" smtClean="0"/>
              <a:t> space have more similar transcriptional makeup</a:t>
            </a:r>
          </a:p>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None/>
              <a:tabLst/>
              <a:defRPr/>
            </a:pPr>
            <a:r>
              <a:rPr lang="en-US" baseline="0" dirty="0" smtClean="0"/>
              <a:t>-Second reduce the dimensionality using independent component analysis</a:t>
            </a:r>
          </a:p>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None/>
              <a:tabLst/>
              <a:defRPr/>
            </a:pPr>
            <a:r>
              <a:rPr lang="en-US" baseline="0" dirty="0" smtClean="0"/>
              <a:t>-Third build a minimum spanning tree</a:t>
            </a:r>
          </a:p>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None/>
              <a:tabLst/>
              <a:defRPr/>
            </a:pPr>
            <a:r>
              <a:rPr lang="en-US" baseline="0" dirty="0" smtClean="0"/>
              <a:t>-Fourth you then finding the longest path through this MST =&gt; corresponds to the longest series of transcriptionally similar cells</a:t>
            </a:r>
          </a:p>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None/>
              <a:tabLst/>
              <a:defRPr/>
            </a:pPr>
            <a:r>
              <a:rPr lang="en-US" baseline="0" dirty="0" smtClean="0"/>
              <a:t>-Fifth this sequence is used to produce a ‘trajectory’ of sorts such that an individual cell’s progress through differentiation can be mapped</a:t>
            </a:r>
            <a:endParaRPr lang="en-US" dirty="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7</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793362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of monocle algorithm run</a:t>
            </a:r>
          </a:p>
          <a:p>
            <a:r>
              <a:rPr lang="en-US" dirty="0" smtClean="0"/>
              <a:t>Each dot is a cell</a:t>
            </a:r>
            <a:r>
              <a:rPr lang="en-US" baseline="0" dirty="0" smtClean="0"/>
              <a:t> in the gene expression space identified by ICA</a:t>
            </a:r>
            <a:endParaRPr lang="en-US" dirty="0" smtClean="0"/>
          </a:p>
          <a:p>
            <a:r>
              <a:rPr lang="en-US" dirty="0" smtClean="0"/>
              <a:t>Monocle can</a:t>
            </a:r>
            <a:r>
              <a:rPr lang="en-US" baseline="0" dirty="0" smtClean="0"/>
              <a:t> separate between proliferating cells  in red (which were cells measured before intro of low-serum medium) and differentiating cells in blue (cells collected at t = 24, 48, 72hrs) and interstitial mesenchymal stem cells in green</a:t>
            </a:r>
          </a:p>
          <a:p>
            <a:r>
              <a:rPr lang="en-US" baseline="0" dirty="0" smtClean="0"/>
              <a:t>The MST is shown as the connections between cells, main trajectory in black </a:t>
            </a:r>
          </a:p>
          <a:p>
            <a:r>
              <a:rPr lang="en-US" baseline="0" dirty="0" smtClean="0"/>
              <a:t>So each cell can now be ordered based on how far it is along the differentiation pathway, i.e. MST, or how far it is from the beginning </a:t>
            </a:r>
          </a:p>
          <a:p>
            <a:r>
              <a:rPr lang="en-US" baseline="0" dirty="0" smtClean="0"/>
              <a:t>cells in the denoted blue differentiation phase were positive for markers of muscle differentiation </a:t>
            </a:r>
            <a:r>
              <a:rPr lang="mr-IN" baseline="0" dirty="0" smtClean="0"/>
              <a:t>–</a:t>
            </a:r>
            <a:r>
              <a:rPr lang="en-US" baseline="0" dirty="0" smtClean="0"/>
              <a:t> good positive check that monocle can preserve predicted differentiation factors without having known markers as input to algorithm</a:t>
            </a:r>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8</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1966412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sz="1200" dirty="0" smtClean="0"/>
              <a:t>Myoblast</a:t>
            </a:r>
            <a:r>
              <a:rPr lang="en-US" sz="1200" baseline="0" dirty="0" smtClean="0"/>
              <a:t> have the</a:t>
            </a:r>
            <a:r>
              <a:rPr lang="en-US" sz="1200" dirty="0" smtClean="0"/>
              <a:t> ability to diverge along more than one pathway (i.e. branching),</a:t>
            </a:r>
            <a:r>
              <a:rPr lang="en-US" sz="1200" baseline="0" dirty="0" smtClean="0"/>
              <a:t> this is </a:t>
            </a:r>
            <a:r>
              <a:rPr lang="en-US" sz="1200" dirty="0" smtClean="0"/>
              <a:t>accounted for by use of  PQ trees to enumerate possible routes</a:t>
            </a:r>
            <a:r>
              <a:rPr lang="en-US" sz="1200" baseline="0" dirty="0" smtClean="0"/>
              <a:t> of differentiation</a:t>
            </a:r>
          </a:p>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sz="1200" kern="1200" baseline="0" dirty="0" smtClean="0">
                <a:solidFill>
                  <a:srgbClr val="052049"/>
                </a:solidFill>
                <a:effectLst/>
                <a:latin typeface="+mj-lt"/>
                <a:ea typeface="+mn-ea"/>
                <a:cs typeface="Arial" pitchFamily="34" charset="0"/>
              </a:rPr>
              <a:t>Explain PQ tree (can reverse Q nodes, take any permutation of P nodes)</a:t>
            </a:r>
            <a:endParaRPr lang="en-US" sz="1200" kern="1200" dirty="0" smtClean="0">
              <a:solidFill>
                <a:srgbClr val="052049"/>
              </a:solidFill>
              <a:effectLst/>
              <a:latin typeface="+mj-lt"/>
              <a:ea typeface="+mn-ea"/>
              <a:cs typeface="Arial" pitchFamily="34" charset="0"/>
            </a:endParaRPr>
          </a:p>
          <a:p>
            <a:r>
              <a:rPr lang="en-US" sz="1200" kern="1200" dirty="0" smtClean="0">
                <a:solidFill>
                  <a:srgbClr val="052049"/>
                </a:solidFill>
                <a:effectLst/>
                <a:latin typeface="+mj-lt"/>
                <a:ea typeface="+mn-ea"/>
                <a:cs typeface="Arial" pitchFamily="34" charset="0"/>
              </a:rPr>
              <a:t>Monocle</a:t>
            </a:r>
            <a:r>
              <a:rPr lang="en-US" sz="1200" kern="1200" baseline="0" dirty="0" smtClean="0">
                <a:solidFill>
                  <a:srgbClr val="052049"/>
                </a:solidFill>
                <a:effectLst/>
                <a:latin typeface="+mj-lt"/>
                <a:ea typeface="+mn-ea"/>
                <a:cs typeface="Arial" pitchFamily="34" charset="0"/>
              </a:rPr>
              <a:t> </a:t>
            </a:r>
            <a:r>
              <a:rPr lang="en-US" sz="1200" kern="1200" dirty="0" smtClean="0">
                <a:solidFill>
                  <a:srgbClr val="052049"/>
                </a:solidFill>
                <a:effectLst/>
                <a:latin typeface="+mj-lt"/>
                <a:ea typeface="+mn-ea"/>
                <a:cs typeface="Arial" pitchFamily="34" charset="0"/>
              </a:rPr>
              <a:t>exhaustively searches</a:t>
            </a:r>
            <a:r>
              <a:rPr lang="en-US" sz="1200" kern="1200" baseline="0" dirty="0" smtClean="0">
                <a:solidFill>
                  <a:srgbClr val="052049"/>
                </a:solidFill>
                <a:effectLst/>
                <a:latin typeface="+mj-lt"/>
                <a:ea typeface="+mn-ea"/>
                <a:cs typeface="Arial" pitchFamily="34" charset="0"/>
              </a:rPr>
              <a:t> all</a:t>
            </a:r>
            <a:r>
              <a:rPr lang="en-US" sz="1200" kern="1200" dirty="0" smtClean="0">
                <a:solidFill>
                  <a:srgbClr val="052049"/>
                </a:solidFill>
                <a:effectLst/>
                <a:latin typeface="+mj-lt"/>
                <a:ea typeface="+mn-ea"/>
                <a:cs typeface="Arial" pitchFamily="34" charset="0"/>
              </a:rPr>
              <a:t> orderings encoded by the PQ tree and finds one that minimizes</a:t>
            </a:r>
            <a:r>
              <a:rPr lang="en-US" sz="1200" kern="1200" baseline="0" dirty="0" smtClean="0">
                <a:solidFill>
                  <a:srgbClr val="052049"/>
                </a:solidFill>
                <a:effectLst/>
                <a:latin typeface="+mj-lt"/>
                <a:ea typeface="+mn-ea"/>
                <a:cs typeface="Arial" pitchFamily="34" charset="0"/>
              </a:rPr>
              <a:t> total distance in the resulting MST =&gt; results in </a:t>
            </a:r>
            <a:r>
              <a:rPr lang="en-US" sz="1200" kern="1200" baseline="0" dirty="0" err="1" smtClean="0">
                <a:solidFill>
                  <a:srgbClr val="052049"/>
                </a:solidFill>
                <a:effectLst/>
                <a:latin typeface="+mj-lt"/>
                <a:ea typeface="+mn-ea"/>
                <a:cs typeface="Arial" pitchFamily="34" charset="0"/>
              </a:rPr>
              <a:t>superpolynomial</a:t>
            </a:r>
            <a:r>
              <a:rPr lang="en-US" sz="1200" kern="1200" baseline="0" dirty="0" smtClean="0">
                <a:solidFill>
                  <a:srgbClr val="052049"/>
                </a:solidFill>
                <a:effectLst/>
                <a:latin typeface="+mj-lt"/>
                <a:ea typeface="+mn-ea"/>
                <a:cs typeface="Arial" pitchFamily="34" charset="0"/>
              </a:rPr>
              <a:t> runtime which in theory is pretty slow, but the authors say that in practice it’s not that bad with dataset</a:t>
            </a:r>
            <a:endParaRPr lang="en-US" dirty="0" smtClean="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9</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428581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Heatmap</a:t>
            </a:r>
            <a:r>
              <a:rPr lang="en-US" dirty="0" smtClean="0"/>
              <a:t> of gene expression</a:t>
            </a:r>
          </a:p>
          <a:p>
            <a:pPr marL="114300" marR="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sz="1200" dirty="0" smtClean="0"/>
              <a:t>Rows are genes, columns are cells</a:t>
            </a:r>
            <a:endParaRPr lang="en-US" dirty="0" smtClean="0"/>
          </a:p>
          <a:p>
            <a:r>
              <a:rPr lang="en-US" baseline="0" dirty="0" smtClean="0"/>
              <a:t>monocle orders the cells by pseudotime (i.e. where is the cell in the MST and how far is it from the beginning) (pseudotime has no bearing on real time in hours)</a:t>
            </a:r>
          </a:p>
          <a:p>
            <a:pPr marL="114300" marR="0" lvl="1"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sz="1200" dirty="0" smtClean="0"/>
              <a:t>Ordering shows trends consistent with literature</a:t>
            </a:r>
          </a:p>
          <a:p>
            <a:pPr marL="231775" marR="0" lvl="2"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sz="1250" dirty="0" smtClean="0"/>
              <a:t>i.e. g</a:t>
            </a:r>
            <a:r>
              <a:rPr lang="en-US" sz="1250" dirty="0" smtClean="0">
                <a:solidFill>
                  <a:srgbClr val="052049"/>
                </a:solidFill>
                <a:cs typeface="Arial" pitchFamily="34" charset="0"/>
              </a:rPr>
              <a:t>enes that act at the early and late stages of muscle differentiation showed </a:t>
            </a:r>
            <a:r>
              <a:rPr lang="en-US" sz="1250" dirty="0" err="1" smtClean="0">
                <a:solidFill>
                  <a:srgbClr val="052049"/>
                </a:solidFill>
                <a:cs typeface="Arial" pitchFamily="34" charset="0"/>
              </a:rPr>
              <a:t>pseudotemporal</a:t>
            </a:r>
            <a:r>
              <a:rPr lang="en-US" sz="1250" dirty="0" smtClean="0">
                <a:solidFill>
                  <a:srgbClr val="052049"/>
                </a:solidFill>
                <a:cs typeface="Arial" pitchFamily="34" charset="0"/>
              </a:rPr>
              <a:t> kinetics that were highly consistent with expectations,</a:t>
            </a:r>
            <a:r>
              <a:rPr lang="en-US" sz="1250" baseline="0" dirty="0" smtClean="0">
                <a:solidFill>
                  <a:srgbClr val="052049"/>
                </a:solidFill>
                <a:cs typeface="Arial" pitchFamily="34" charset="0"/>
              </a:rPr>
              <a:t> </a:t>
            </a:r>
            <a:r>
              <a:rPr lang="en-US" sz="1150" dirty="0" smtClean="0">
                <a:solidFill>
                  <a:srgbClr val="052049"/>
                </a:solidFill>
                <a:cs typeface="Arial" pitchFamily="34" charset="0"/>
              </a:rPr>
              <a:t>with cell-cycle regulators active early in pseudotime and sarcomere components active later</a:t>
            </a:r>
            <a:endParaRPr lang="en-US" dirty="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10</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smtClean="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3512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1" Type="http://schemas.openxmlformats.org/officeDocument/2006/relationships/slideMaster" Target="../slideMasters/slideMaster2.xml"/><Relationship Id="rId2" Type="http://schemas.openxmlformats.org/officeDocument/2006/relationships/image" Target="../media/image10.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Master" Target="../slideMasters/slideMaster2.xml"/><Relationship Id="rId2" Type="http://schemas.openxmlformats.org/officeDocument/2006/relationships/image" Target="../media/image10.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4.jpeg"/><Relationship Id="rId1" Type="http://schemas.openxmlformats.org/officeDocument/2006/relationships/slideMaster" Target="../slideMasters/slideMaster2.xml"/><Relationship Id="rId2"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220" y="470493"/>
            <a:ext cx="1307578" cy="850219"/>
          </a:xfrm>
          <a:prstGeom prst="rect">
            <a:avLst/>
          </a:prstGeom>
        </p:spPr>
      </p:pic>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22" name="Title 15"/>
          <p:cNvSpPr>
            <a:spLocks noGrp="1"/>
          </p:cNvSpPr>
          <p:nvPr>
            <p:ph type="title" hasCustomPrompt="1"/>
          </p:nvPr>
        </p:nvSpPr>
        <p:spPr>
          <a:xfrm>
            <a:off x="299199" y="1878496"/>
            <a:ext cx="6141359" cy="1311963"/>
          </a:xfrm>
        </p:spPr>
        <p:txBody>
          <a:bodyPr anchor="b">
            <a:noAutofit/>
          </a:bodyPr>
          <a:lstStyle>
            <a:lvl1pPr>
              <a:defRPr sz="3600" baseline="0">
                <a:solidFill>
                  <a:schemeClr val="tx1"/>
                </a:solidFill>
                <a:latin typeface="+mj-lt"/>
              </a:defRPr>
            </a:lvl1pPr>
          </a:lstStyle>
          <a:p>
            <a:r>
              <a:rPr lang="en-US" dirty="0"/>
              <a:t>Title Here</a:t>
            </a:r>
          </a:p>
        </p:txBody>
      </p:sp>
      <p:sp>
        <p:nvSpPr>
          <p:cNvPr id="23" name="Date Placeholder 4"/>
          <p:cNvSpPr>
            <a:spLocks noGrp="1"/>
          </p:cNvSpPr>
          <p:nvPr>
            <p:ph type="dt" sz="half" idx="2"/>
          </p:nvPr>
        </p:nvSpPr>
        <p:spPr>
          <a:xfrm>
            <a:off x="319200" y="4616418"/>
            <a:ext cx="1925338" cy="178955"/>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fld id="{7CA65D26-67D5-4CD2-90EC-E629659F24B3}" type="datetime1">
              <a:rPr lang="en-US" smtClean="0"/>
              <a:pPr/>
              <a:t>3/7/18</a:t>
            </a:fld>
            <a:endParaRPr lang="en-US" dirty="0"/>
          </a:p>
        </p:txBody>
      </p:sp>
      <p:sp>
        <p:nvSpPr>
          <p:cNvPr id="24" name="Text Placeholder 2"/>
          <p:cNvSpPr>
            <a:spLocks noGrp="1"/>
          </p:cNvSpPr>
          <p:nvPr>
            <p:ph type="body" sz="quarter" idx="10" hasCustomPrompt="1"/>
          </p:nvPr>
        </p:nvSpPr>
        <p:spPr>
          <a:xfrm>
            <a:off x="317593" y="410225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302816" y="3185160"/>
            <a:ext cx="6147682" cy="508220"/>
          </a:xfrm>
          <a:prstGeom prst="rect">
            <a:avLst/>
          </a:prstGeom>
        </p:spPr>
        <p:txBody>
          <a:bodyPr>
            <a:noAutofit/>
          </a:bodyPr>
          <a:lstStyle>
            <a:lvl1pPr marL="0" indent="0" algn="l">
              <a:lnSpc>
                <a:spcPct val="100000"/>
              </a:lnSpc>
              <a:buNone/>
              <a:defRPr sz="1600" i="0">
                <a:solidFill>
                  <a:schemeClr val="tx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7630735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8" name="Text Placeholder 3"/>
          <p:cNvSpPr>
            <a:spLocks noGrp="1"/>
          </p:cNvSpPr>
          <p:nvPr>
            <p:ph idx="1"/>
          </p:nvPr>
        </p:nvSpPr>
        <p:spPr>
          <a:xfrm>
            <a:off x="459684" y="1401416"/>
            <a:ext cx="3824082"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3"/>
          <p:cNvSpPr>
            <a:spLocks noGrp="1"/>
          </p:cNvSpPr>
          <p:nvPr>
            <p:ph idx="16"/>
          </p:nvPr>
        </p:nvSpPr>
        <p:spPr>
          <a:xfrm>
            <a:off x="4765730" y="1401416"/>
            <a:ext cx="3831618"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322213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7" name="TextBox 6"/>
          <p:cNvSpPr txBox="1"/>
          <p:nvPr userDrawn="1"/>
        </p:nvSpPr>
        <p:spPr bwMode="auto">
          <a:xfrm>
            <a:off x="457201" y="198783"/>
            <a:ext cx="1192695" cy="2123658"/>
          </a:xfrm>
          <a:prstGeom prst="rect">
            <a:avLst/>
          </a:prstGeom>
          <a:noFill/>
          <a:ln w="19050" algn="ctr">
            <a:noFill/>
            <a:miter lim="800000"/>
            <a:headEnd/>
            <a:tailEnd/>
          </a:ln>
        </p:spPr>
        <p:txBody>
          <a:bodyPr wrap="square" lIns="0" tIns="0" rIns="0" bIns="0" rtlCol="0">
            <a:spAutoFit/>
          </a:bodyPr>
          <a:lstStyle/>
          <a:p>
            <a:r>
              <a:rPr lang="en-US" sz="13800" b="1" i="0" dirty="0">
                <a:solidFill>
                  <a:schemeClr val="tx2"/>
                </a:solidFill>
                <a:latin typeface="+mn-lt"/>
              </a:rPr>
              <a:t>“</a:t>
            </a:r>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chemeClr val="tx1"/>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chemeClr val="tx1"/>
                </a:solidFill>
                <a:latin typeface="+mn-lt"/>
              </a:defRPr>
            </a:lvl1pPr>
          </a:lstStyle>
          <a:p>
            <a:pPr lvl="0"/>
            <a:r>
              <a:rPr lang="en-US" dirty="0"/>
              <a:t>Position Title</a:t>
            </a:r>
          </a:p>
        </p:txBody>
      </p:sp>
    </p:spTree>
    <p:extLst>
      <p:ext uri="{BB962C8B-B14F-4D97-AF65-F5344CB8AC3E}">
        <p14:creationId xmlns:p14="http://schemas.microsoft.com/office/powerpoint/2010/main" val="17905471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7" name="TextBox 6"/>
          <p:cNvSpPr txBox="1"/>
          <p:nvPr userDrawn="1"/>
        </p:nvSpPr>
        <p:spPr bwMode="auto">
          <a:xfrm>
            <a:off x="457201" y="198783"/>
            <a:ext cx="1192695" cy="2123658"/>
          </a:xfrm>
          <a:prstGeom prst="rect">
            <a:avLst/>
          </a:prstGeom>
          <a:noFill/>
          <a:ln w="19050" algn="ctr">
            <a:noFill/>
            <a:miter lim="800000"/>
            <a:headEnd/>
            <a:tailEnd/>
          </a:ln>
        </p:spPr>
        <p:txBody>
          <a:bodyPr wrap="square" lIns="0" tIns="0" rIns="0" bIns="0" rtlCol="0">
            <a:spAutoFit/>
          </a:bodyPr>
          <a:lstStyle/>
          <a:p>
            <a:r>
              <a:rPr lang="en-US" sz="13800" b="1" i="0" dirty="0">
                <a:solidFill>
                  <a:schemeClr val="accent2"/>
                </a:solidFill>
                <a:latin typeface="+mn-lt"/>
              </a:rPr>
              <a:t>“</a:t>
            </a:r>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chemeClr val="accent2"/>
                </a:solidFill>
                <a:latin typeface="+mn-lt"/>
              </a:defRPr>
            </a:lvl1pPr>
          </a:lstStyle>
          <a:p>
            <a:pPr lvl="0"/>
            <a:r>
              <a:rPr lang="en-US" dirty="0"/>
              <a:t>Author’s Name</a:t>
            </a:r>
          </a:p>
        </p:txBody>
      </p:sp>
      <p:sp>
        <p:nvSpPr>
          <p:cNvPr id="15"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chemeClr val="accent2"/>
                </a:solidFill>
                <a:latin typeface="+mn-lt"/>
              </a:defRPr>
            </a:lvl1pPr>
          </a:lstStyle>
          <a:p>
            <a:pPr lvl="0"/>
            <a:r>
              <a:rPr lang="en-US" dirty="0"/>
              <a:t>Position Title</a:t>
            </a:r>
          </a:p>
        </p:txBody>
      </p:sp>
    </p:spTree>
    <p:extLst>
      <p:ext uri="{BB962C8B-B14F-4D97-AF65-F5344CB8AC3E}">
        <p14:creationId xmlns:p14="http://schemas.microsoft.com/office/powerpoint/2010/main" val="20733843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7" name="TextBox 6"/>
          <p:cNvSpPr txBox="1"/>
          <p:nvPr userDrawn="1"/>
        </p:nvSpPr>
        <p:spPr bwMode="auto">
          <a:xfrm>
            <a:off x="457201" y="198783"/>
            <a:ext cx="1192695" cy="2123658"/>
          </a:xfrm>
          <a:prstGeom prst="rect">
            <a:avLst/>
          </a:prstGeom>
          <a:noFill/>
          <a:ln w="19050" algn="ctr">
            <a:noFill/>
            <a:miter lim="800000"/>
            <a:headEnd/>
            <a:tailEnd/>
          </a:ln>
        </p:spPr>
        <p:txBody>
          <a:bodyPr wrap="square" lIns="0" tIns="0" rIns="0" bIns="0" rtlCol="0">
            <a:spAutoFit/>
          </a:bodyPr>
          <a:lstStyle/>
          <a:p>
            <a:r>
              <a:rPr lang="en-US" sz="13800" b="1" i="0" dirty="0">
                <a:solidFill>
                  <a:schemeClr val="accent1"/>
                </a:solidFill>
                <a:latin typeface="+mn-lt"/>
              </a:rPr>
              <a:t>“</a:t>
            </a:r>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chemeClr val="accent1"/>
                </a:solidFill>
                <a:latin typeface="+mn-lt"/>
              </a:defRPr>
            </a:lvl1pPr>
          </a:lstStyle>
          <a:p>
            <a:pPr lvl="0"/>
            <a:r>
              <a:rPr lang="en-US" dirty="0"/>
              <a:t>Author’s Name</a:t>
            </a:r>
          </a:p>
        </p:txBody>
      </p:sp>
      <p:sp>
        <p:nvSpPr>
          <p:cNvPr id="13"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chemeClr val="accent1"/>
                </a:solidFill>
                <a:latin typeface="+mn-lt"/>
              </a:defRPr>
            </a:lvl1pPr>
          </a:lstStyle>
          <a:p>
            <a:pPr lvl="0"/>
            <a:r>
              <a:rPr lang="en-US" dirty="0"/>
              <a:t>Position Title</a:t>
            </a:r>
          </a:p>
        </p:txBody>
      </p:sp>
    </p:spTree>
    <p:extLst>
      <p:ext uri="{BB962C8B-B14F-4D97-AF65-F5344CB8AC3E}">
        <p14:creationId xmlns:p14="http://schemas.microsoft.com/office/powerpoint/2010/main" val="620825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5"/>
            <a:ext cx="6593258" cy="1430138"/>
          </a:xfrm>
        </p:spPr>
        <p:txBody>
          <a:bodyPr anchor="ctr">
            <a:noAutofit/>
          </a:bodyPr>
          <a:lstStyle>
            <a:lvl1pPr>
              <a:defRPr sz="3600" baseline="0">
                <a:latin typeface="+mj-lt"/>
              </a:defRPr>
            </a:lvl1pPr>
          </a:lstStyle>
          <a:p>
            <a:r>
              <a:rPr lang="en-US" dirty="0"/>
              <a:t>Section Header Here</a:t>
            </a:r>
          </a:p>
        </p:txBody>
      </p:sp>
      <p:sp>
        <p:nvSpPr>
          <p:cNvPr id="2" name="Rectangle 1"/>
          <p:cNvSpPr/>
          <p:nvPr userDrawn="1"/>
        </p:nvSpPr>
        <p:spPr bwMode="auto">
          <a:xfrm>
            <a:off x="0" y="1769165"/>
            <a:ext cx="248479" cy="1411357"/>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Tree>
    <p:extLst>
      <p:ext uri="{BB962C8B-B14F-4D97-AF65-F5344CB8AC3E}">
        <p14:creationId xmlns:p14="http://schemas.microsoft.com/office/powerpoint/2010/main" val="11168220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5"/>
            <a:ext cx="6593258" cy="1430138"/>
          </a:xfrm>
        </p:spPr>
        <p:txBody>
          <a:bodyPr anchor="ctr">
            <a:noAutofit/>
          </a:bodyPr>
          <a:lstStyle>
            <a:lvl1pPr>
              <a:defRPr sz="3600" baseline="0">
                <a:solidFill>
                  <a:schemeClr val="accent2"/>
                </a:solidFill>
                <a:latin typeface="+mj-lt"/>
              </a:defRPr>
            </a:lvl1pPr>
          </a:lstStyle>
          <a:p>
            <a:r>
              <a:rPr lang="en-US" dirty="0"/>
              <a:t>Section Header Here</a:t>
            </a:r>
          </a:p>
        </p:txBody>
      </p:sp>
      <p:sp>
        <p:nvSpPr>
          <p:cNvPr id="2" name="Rectangle 1"/>
          <p:cNvSpPr/>
          <p:nvPr userDrawn="1"/>
        </p:nvSpPr>
        <p:spPr bwMode="auto">
          <a:xfrm>
            <a:off x="0" y="1769165"/>
            <a:ext cx="248479" cy="1411357"/>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accent2"/>
              </a:solidFill>
              <a:latin typeface="+mj-lt"/>
            </a:endParaRPr>
          </a:p>
        </p:txBody>
      </p:sp>
    </p:spTree>
    <p:extLst>
      <p:ext uri="{BB962C8B-B14F-4D97-AF65-F5344CB8AC3E}">
        <p14:creationId xmlns:p14="http://schemas.microsoft.com/office/powerpoint/2010/main" val="213834255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5"/>
            <a:ext cx="6593258" cy="1430138"/>
          </a:xfrm>
        </p:spPr>
        <p:txBody>
          <a:bodyPr anchor="ctr">
            <a:noAutofit/>
          </a:bodyPr>
          <a:lstStyle>
            <a:lvl1pPr>
              <a:defRPr sz="3600" baseline="0">
                <a:solidFill>
                  <a:schemeClr val="accent1"/>
                </a:solidFill>
                <a:latin typeface="+mj-lt"/>
              </a:defRPr>
            </a:lvl1pPr>
          </a:lstStyle>
          <a:p>
            <a:r>
              <a:rPr lang="en-US" dirty="0"/>
              <a:t>Section Header Here</a:t>
            </a:r>
          </a:p>
        </p:txBody>
      </p:sp>
      <p:sp>
        <p:nvSpPr>
          <p:cNvPr id="2" name="Rectangle 1"/>
          <p:cNvSpPr/>
          <p:nvPr userDrawn="1"/>
        </p:nvSpPr>
        <p:spPr bwMode="auto">
          <a:xfrm>
            <a:off x="0" y="1769165"/>
            <a:ext cx="24847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Tree>
    <p:extLst>
      <p:ext uri="{BB962C8B-B14F-4D97-AF65-F5344CB8AC3E}">
        <p14:creationId xmlns:p14="http://schemas.microsoft.com/office/powerpoint/2010/main" val="68594464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4" y="2032663"/>
            <a:ext cx="1571041" cy="10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66785" y="2037522"/>
            <a:ext cx="1574426" cy="1023730"/>
          </a:xfrm>
          <a:prstGeom prst="rect">
            <a:avLst/>
          </a:prstGeom>
        </p:spPr>
      </p:pic>
    </p:spTree>
    <p:extLst>
      <p:ext uri="{BB962C8B-B14F-4D97-AF65-F5344CB8AC3E}">
        <p14:creationId xmlns:p14="http://schemas.microsoft.com/office/powerpoint/2010/main" val="14066553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9213" y="1884800"/>
            <a:ext cx="1374274" cy="1373900"/>
          </a:xfrm>
          <a:prstGeom prst="rect">
            <a:avLst/>
          </a:prstGeom>
        </p:spPr>
      </p:pic>
    </p:spTree>
    <p:extLst>
      <p:ext uri="{BB962C8B-B14F-4D97-AF65-F5344CB8AC3E}">
        <p14:creationId xmlns:p14="http://schemas.microsoft.com/office/powerpoint/2010/main" val="18011672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Blue1">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902"/>
            <a:ext cx="8902097" cy="4901598"/>
          </a:xfrm>
          <a:prstGeom prst="rect">
            <a:avLst/>
          </a:prstGeom>
        </p:spPr>
      </p:pic>
      <p:sp>
        <p:nvSpPr>
          <p:cNvPr id="2" name="Rectangle 1"/>
          <p:cNvSpPr/>
          <p:nvPr userDrawn="1"/>
        </p:nvSpPr>
        <p:spPr bwMode="auto">
          <a:xfrm>
            <a:off x="502920" y="0"/>
            <a:ext cx="5666935" cy="430471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73" y="297068"/>
            <a:ext cx="1041010" cy="676890"/>
          </a:xfrm>
          <a:prstGeom prst="rect">
            <a:avLst/>
          </a:prstGeom>
        </p:spPr>
      </p:pic>
      <p:sp>
        <p:nvSpPr>
          <p:cNvPr id="20" name="Title 15"/>
          <p:cNvSpPr>
            <a:spLocks noGrp="1"/>
          </p:cNvSpPr>
          <p:nvPr>
            <p:ph type="title" hasCustomPrompt="1"/>
          </p:nvPr>
        </p:nvSpPr>
        <p:spPr>
          <a:xfrm>
            <a:off x="784273" y="1127896"/>
            <a:ext cx="4976447" cy="1311963"/>
          </a:xfrm>
        </p:spPr>
        <p:txBody>
          <a:bodyPr anchor="b">
            <a:noAutofit/>
          </a:bodyPr>
          <a:lstStyle>
            <a:lvl1pPr>
              <a:defRPr sz="3600" baseline="0">
                <a:solidFill>
                  <a:schemeClr val="bg1"/>
                </a:solidFill>
                <a:latin typeface="+mj-lt"/>
              </a:defRPr>
            </a:lvl1pPr>
          </a:lstStyle>
          <a:p>
            <a:r>
              <a:rPr lang="en-US" dirty="0"/>
              <a:t>Title Here</a:t>
            </a:r>
          </a:p>
        </p:txBody>
      </p:sp>
      <p:sp>
        <p:nvSpPr>
          <p:cNvPr id="9" name="Text Placeholder 3"/>
          <p:cNvSpPr>
            <a:spLocks noGrp="1"/>
          </p:cNvSpPr>
          <p:nvPr>
            <p:ph type="body" sz="quarter" idx="15" hasCustomPrompt="1"/>
          </p:nvPr>
        </p:nvSpPr>
        <p:spPr>
          <a:xfrm>
            <a:off x="787890" y="2526000"/>
            <a:ext cx="4972830" cy="508220"/>
          </a:xfrm>
          <a:prstGeom prst="rect">
            <a:avLst/>
          </a:prstGeom>
        </p:spPr>
        <p:txBody>
          <a:bodyPr>
            <a:noAutofit/>
          </a:bodyPr>
          <a:lstStyle>
            <a:lvl1pPr marL="0" indent="0" algn="l">
              <a:lnSpc>
                <a:spcPct val="100000"/>
              </a:lnSpc>
              <a:buNone/>
              <a:defRPr sz="1600" i="0">
                <a:solidFill>
                  <a:schemeClr val="bg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10" name="Date Placeholder 4"/>
          <p:cNvSpPr>
            <a:spLocks noGrp="1"/>
          </p:cNvSpPr>
          <p:nvPr>
            <p:ph type="dt" sz="half" idx="2"/>
          </p:nvPr>
        </p:nvSpPr>
        <p:spPr>
          <a:xfrm>
            <a:off x="785881" y="3869450"/>
            <a:ext cx="1925338" cy="178955"/>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fld id="{7CA65D26-67D5-4CD2-90EC-E629659F24B3}" type="datetime1">
              <a:rPr lang="en-US" smtClean="0"/>
              <a:pPr/>
              <a:t>3/7/18</a:t>
            </a:fld>
            <a:endParaRPr lang="en-US" dirty="0"/>
          </a:p>
        </p:txBody>
      </p:sp>
      <p:sp>
        <p:nvSpPr>
          <p:cNvPr id="12" name="Text Placeholder 2"/>
          <p:cNvSpPr>
            <a:spLocks noGrp="1"/>
          </p:cNvSpPr>
          <p:nvPr>
            <p:ph type="body" sz="quarter" idx="10" hasCustomPrompt="1"/>
          </p:nvPr>
        </p:nvSpPr>
        <p:spPr>
          <a:xfrm>
            <a:off x="784274" y="3355288"/>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smtClean="0"/>
              <a:t>Presenter’s </a:t>
            </a:r>
            <a:r>
              <a:rPr lang="en-US" dirty="0"/>
              <a:t>Name</a:t>
            </a:r>
          </a:p>
        </p:txBody>
      </p:sp>
    </p:spTree>
    <p:extLst>
      <p:ext uri="{BB962C8B-B14F-4D97-AF65-F5344CB8AC3E}">
        <p14:creationId xmlns:p14="http://schemas.microsoft.com/office/powerpoint/2010/main" val="375286158"/>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Teal">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220" y="477077"/>
            <a:ext cx="1297452" cy="843635"/>
          </a:xfrm>
          <a:prstGeom prst="rect">
            <a:avLst/>
          </a:prstGeom>
        </p:spPr>
      </p:pic>
      <p:sp>
        <p:nvSpPr>
          <p:cNvPr id="2" name="Rectangle 1"/>
          <p:cNvSpPr/>
          <p:nvPr userDrawn="1"/>
        </p:nvSpPr>
        <p:spPr bwMode="auto">
          <a:xfrm>
            <a:off x="159026" y="4323522"/>
            <a:ext cx="8984974" cy="819978"/>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4" name="Title 15"/>
          <p:cNvSpPr>
            <a:spLocks noGrp="1"/>
          </p:cNvSpPr>
          <p:nvPr>
            <p:ph type="title" hasCustomPrompt="1"/>
          </p:nvPr>
        </p:nvSpPr>
        <p:spPr>
          <a:xfrm>
            <a:off x="299199" y="1878496"/>
            <a:ext cx="6141359" cy="1311963"/>
          </a:xfrm>
        </p:spPr>
        <p:txBody>
          <a:bodyPr anchor="b">
            <a:noAutofit/>
          </a:bodyPr>
          <a:lstStyle>
            <a:lvl1pPr>
              <a:defRPr sz="36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319200" y="4616418"/>
            <a:ext cx="1925338" cy="178955"/>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fld id="{7CA65D26-67D5-4CD2-90EC-E629659F24B3}" type="datetime1">
              <a:rPr lang="en-US" smtClean="0"/>
              <a:pPr/>
              <a:t>3/7/18</a:t>
            </a:fld>
            <a:endParaRPr lang="en-US" dirty="0"/>
          </a:p>
        </p:txBody>
      </p:sp>
      <p:sp>
        <p:nvSpPr>
          <p:cNvPr id="17" name="Text Placeholder 3"/>
          <p:cNvSpPr>
            <a:spLocks noGrp="1"/>
          </p:cNvSpPr>
          <p:nvPr>
            <p:ph type="body" sz="quarter" idx="15" hasCustomPrompt="1"/>
          </p:nvPr>
        </p:nvSpPr>
        <p:spPr>
          <a:xfrm>
            <a:off x="302816" y="3185160"/>
            <a:ext cx="6147682" cy="508220"/>
          </a:xfrm>
          <a:prstGeom prst="rect">
            <a:avLst/>
          </a:prstGeom>
        </p:spPr>
        <p:txBody>
          <a:bodyPr>
            <a:noAutofit/>
          </a:bodyPr>
          <a:lstStyle>
            <a:lvl1pPr marL="0" indent="0" algn="l">
              <a:lnSpc>
                <a:spcPct val="100000"/>
              </a:lnSpc>
              <a:buNone/>
              <a:defRPr sz="1600" i="0">
                <a:solidFill>
                  <a:schemeClr val="tx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3" y="410225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Tree>
    <p:extLst>
      <p:ext uri="{BB962C8B-B14F-4D97-AF65-F5344CB8AC3E}">
        <p14:creationId xmlns:p14="http://schemas.microsoft.com/office/powerpoint/2010/main" val="5304207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Teal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50520" y="244258"/>
            <a:ext cx="8893479" cy="4899242"/>
          </a:xfrm>
          <a:prstGeom prst="rect">
            <a:avLst/>
          </a:prstGeom>
        </p:spPr>
      </p:pic>
      <p:sp>
        <p:nvSpPr>
          <p:cNvPr id="2" name="Rectangle 1"/>
          <p:cNvSpPr/>
          <p:nvPr userDrawn="1"/>
        </p:nvSpPr>
        <p:spPr bwMode="auto">
          <a:xfrm>
            <a:off x="502920" y="0"/>
            <a:ext cx="5666935" cy="430471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3" name="Date Placeholder 4"/>
          <p:cNvSpPr>
            <a:spLocks noGrp="1"/>
          </p:cNvSpPr>
          <p:nvPr>
            <p:ph type="dt" sz="half" idx="2"/>
          </p:nvPr>
        </p:nvSpPr>
        <p:spPr>
          <a:xfrm>
            <a:off x="785881" y="3869450"/>
            <a:ext cx="1925338" cy="178955"/>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fld id="{7CA65D26-67D5-4CD2-90EC-E629659F24B3}" type="datetime1">
              <a:rPr lang="en-US" smtClean="0"/>
              <a:pPr/>
              <a:t>3/7/18</a:t>
            </a:fld>
            <a:endParaRPr lang="en-US" dirty="0"/>
          </a:p>
        </p:txBody>
      </p:sp>
      <p:sp>
        <p:nvSpPr>
          <p:cNvPr id="20" name="Title 15"/>
          <p:cNvSpPr>
            <a:spLocks noGrp="1"/>
          </p:cNvSpPr>
          <p:nvPr>
            <p:ph type="title" hasCustomPrompt="1"/>
          </p:nvPr>
        </p:nvSpPr>
        <p:spPr>
          <a:xfrm>
            <a:off x="784273" y="1127896"/>
            <a:ext cx="4976447" cy="1311963"/>
          </a:xfrm>
        </p:spPr>
        <p:txBody>
          <a:bodyPr anchor="b">
            <a:noAutofit/>
          </a:bodyPr>
          <a:lstStyle>
            <a:lvl1pPr>
              <a:defRPr sz="3600" baseline="0">
                <a:solidFill>
                  <a:schemeClr val="bg1"/>
                </a:solidFill>
                <a:latin typeface="+mj-lt"/>
              </a:defRPr>
            </a:lvl1pPr>
          </a:lstStyle>
          <a:p>
            <a:r>
              <a:rPr lang="en-US" dirty="0" smtClean="0"/>
              <a:t>Title Here</a:t>
            </a:r>
            <a:endParaRPr lang="en-US" dirty="0"/>
          </a:p>
        </p:txBody>
      </p:sp>
      <p:sp>
        <p:nvSpPr>
          <p:cNvPr id="21" name="Text Placeholder 3"/>
          <p:cNvSpPr>
            <a:spLocks noGrp="1"/>
          </p:cNvSpPr>
          <p:nvPr>
            <p:ph type="body" sz="quarter" idx="15" hasCustomPrompt="1"/>
          </p:nvPr>
        </p:nvSpPr>
        <p:spPr>
          <a:xfrm>
            <a:off x="787890" y="2526000"/>
            <a:ext cx="4972830" cy="508220"/>
          </a:xfrm>
          <a:prstGeom prst="rect">
            <a:avLst/>
          </a:prstGeom>
        </p:spPr>
        <p:txBody>
          <a:bodyPr>
            <a:noAutofit/>
          </a:bodyPr>
          <a:lstStyle>
            <a:lvl1pPr marL="0" indent="0" algn="l">
              <a:lnSpc>
                <a:spcPct val="100000"/>
              </a:lnSpc>
              <a:buNone/>
              <a:defRPr sz="1600" i="0">
                <a:solidFill>
                  <a:schemeClr val="bg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9" name="Text Placeholder 2"/>
          <p:cNvSpPr>
            <a:spLocks noGrp="1"/>
          </p:cNvSpPr>
          <p:nvPr>
            <p:ph type="body" sz="quarter" idx="10" hasCustomPrompt="1"/>
          </p:nvPr>
        </p:nvSpPr>
        <p:spPr>
          <a:xfrm>
            <a:off x="784274" y="3355288"/>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smtClean="0"/>
              <a:t>Presenter’s </a:t>
            </a:r>
            <a:r>
              <a:rPr lang="en-US" dirty="0"/>
              <a:t>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73" y="297068"/>
            <a:ext cx="1041010" cy="676890"/>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 Blue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902"/>
            <a:ext cx="8908063" cy="4901598"/>
          </a:xfrm>
          <a:prstGeom prst="rect">
            <a:avLst/>
          </a:prstGeom>
        </p:spPr>
      </p:pic>
      <p:sp>
        <p:nvSpPr>
          <p:cNvPr id="2" name="Rectangle 1"/>
          <p:cNvSpPr/>
          <p:nvPr userDrawn="1"/>
        </p:nvSpPr>
        <p:spPr bwMode="auto">
          <a:xfrm>
            <a:off x="502920" y="0"/>
            <a:ext cx="5666935" cy="430471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3" name="Date Placeholder 4"/>
          <p:cNvSpPr>
            <a:spLocks noGrp="1"/>
          </p:cNvSpPr>
          <p:nvPr>
            <p:ph type="dt" sz="half" idx="2"/>
          </p:nvPr>
        </p:nvSpPr>
        <p:spPr>
          <a:xfrm>
            <a:off x="785881" y="3869450"/>
            <a:ext cx="1925338" cy="178955"/>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fld id="{7CA65D26-67D5-4CD2-90EC-E629659F24B3}" type="datetime1">
              <a:rPr lang="en-US" smtClean="0"/>
              <a:pPr/>
              <a:t>3/7/18</a:t>
            </a:fld>
            <a:endParaRPr lang="en-US" dirty="0"/>
          </a:p>
        </p:txBody>
      </p:sp>
      <p:sp>
        <p:nvSpPr>
          <p:cNvPr id="20" name="Title 15"/>
          <p:cNvSpPr>
            <a:spLocks noGrp="1"/>
          </p:cNvSpPr>
          <p:nvPr>
            <p:ph type="title" hasCustomPrompt="1"/>
          </p:nvPr>
        </p:nvSpPr>
        <p:spPr>
          <a:xfrm>
            <a:off x="784273" y="1127896"/>
            <a:ext cx="4976447" cy="1311963"/>
          </a:xfrm>
        </p:spPr>
        <p:txBody>
          <a:bodyPr anchor="b">
            <a:noAutofit/>
          </a:bodyPr>
          <a:lstStyle>
            <a:lvl1pPr>
              <a:defRPr sz="3600" baseline="0">
                <a:solidFill>
                  <a:schemeClr val="bg1"/>
                </a:solidFill>
                <a:latin typeface="+mj-lt"/>
              </a:defRPr>
            </a:lvl1pPr>
          </a:lstStyle>
          <a:p>
            <a:r>
              <a:rPr lang="en-US" dirty="0"/>
              <a:t>Title Here</a:t>
            </a:r>
          </a:p>
        </p:txBody>
      </p:sp>
      <p:sp>
        <p:nvSpPr>
          <p:cNvPr id="9" name="Text Placeholder 3"/>
          <p:cNvSpPr>
            <a:spLocks noGrp="1"/>
          </p:cNvSpPr>
          <p:nvPr>
            <p:ph type="body" sz="quarter" idx="15" hasCustomPrompt="1"/>
          </p:nvPr>
        </p:nvSpPr>
        <p:spPr>
          <a:xfrm>
            <a:off x="787890" y="2526000"/>
            <a:ext cx="4972830" cy="508220"/>
          </a:xfrm>
          <a:prstGeom prst="rect">
            <a:avLst/>
          </a:prstGeom>
        </p:spPr>
        <p:txBody>
          <a:bodyPr>
            <a:noAutofit/>
          </a:bodyPr>
          <a:lstStyle>
            <a:lvl1pPr marL="0" indent="0" algn="l">
              <a:lnSpc>
                <a:spcPct val="100000"/>
              </a:lnSpc>
              <a:buNone/>
              <a:defRPr sz="1600" i="0">
                <a:solidFill>
                  <a:schemeClr val="bg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784274" y="3355288"/>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smtClean="0"/>
              <a:t>Presenter’s </a:t>
            </a:r>
            <a:r>
              <a:rPr lang="en-US" dirty="0"/>
              <a:t>Name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73" y="297068"/>
            <a:ext cx="1041010" cy="676890"/>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 Teal2">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902"/>
            <a:ext cx="8902097" cy="4901598"/>
          </a:xfrm>
          <a:prstGeom prst="rect">
            <a:avLst/>
          </a:prstGeom>
        </p:spPr>
      </p:pic>
      <p:sp>
        <p:nvSpPr>
          <p:cNvPr id="2" name="Rectangle 1"/>
          <p:cNvSpPr/>
          <p:nvPr userDrawn="1"/>
        </p:nvSpPr>
        <p:spPr bwMode="auto">
          <a:xfrm>
            <a:off x="502920" y="0"/>
            <a:ext cx="5666935" cy="430471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3" name="Date Placeholder 4"/>
          <p:cNvSpPr>
            <a:spLocks noGrp="1"/>
          </p:cNvSpPr>
          <p:nvPr>
            <p:ph type="dt" sz="half" idx="2"/>
          </p:nvPr>
        </p:nvSpPr>
        <p:spPr>
          <a:xfrm>
            <a:off x="785881" y="3869450"/>
            <a:ext cx="1925338" cy="178955"/>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fld id="{7CA65D26-67D5-4CD2-90EC-E629659F24B3}" type="datetime1">
              <a:rPr lang="en-US" smtClean="0"/>
              <a:pPr/>
              <a:t>3/7/18</a:t>
            </a:fld>
            <a:endParaRPr lang="en-US" dirty="0"/>
          </a:p>
        </p:txBody>
      </p:sp>
      <p:sp>
        <p:nvSpPr>
          <p:cNvPr id="20" name="Title 15"/>
          <p:cNvSpPr>
            <a:spLocks noGrp="1"/>
          </p:cNvSpPr>
          <p:nvPr>
            <p:ph type="title" hasCustomPrompt="1"/>
          </p:nvPr>
        </p:nvSpPr>
        <p:spPr>
          <a:xfrm>
            <a:off x="784273" y="1127896"/>
            <a:ext cx="4976447" cy="1311963"/>
          </a:xfrm>
        </p:spPr>
        <p:txBody>
          <a:bodyPr anchor="b">
            <a:noAutofit/>
          </a:bodyPr>
          <a:lstStyle>
            <a:lvl1pPr>
              <a:defRPr sz="3600" baseline="0">
                <a:solidFill>
                  <a:schemeClr val="bg1"/>
                </a:solidFill>
                <a:latin typeface="+mj-lt"/>
              </a:defRPr>
            </a:lvl1pPr>
          </a:lstStyle>
          <a:p>
            <a:r>
              <a:rPr lang="en-US" dirty="0"/>
              <a:t>Title Here</a:t>
            </a:r>
          </a:p>
        </p:txBody>
      </p:sp>
      <p:sp>
        <p:nvSpPr>
          <p:cNvPr id="21" name="Text Placeholder 3"/>
          <p:cNvSpPr>
            <a:spLocks noGrp="1"/>
          </p:cNvSpPr>
          <p:nvPr>
            <p:ph type="body" sz="quarter" idx="15" hasCustomPrompt="1"/>
          </p:nvPr>
        </p:nvSpPr>
        <p:spPr>
          <a:xfrm>
            <a:off x="787890" y="2526000"/>
            <a:ext cx="4972830" cy="508220"/>
          </a:xfrm>
          <a:prstGeom prst="rect">
            <a:avLst/>
          </a:prstGeom>
        </p:spPr>
        <p:txBody>
          <a:bodyPr>
            <a:noAutofit/>
          </a:bodyPr>
          <a:lstStyle>
            <a:lvl1pPr marL="0" indent="0" algn="l">
              <a:lnSpc>
                <a:spcPct val="100000"/>
              </a:lnSpc>
              <a:buNone/>
              <a:defRPr sz="1600" i="0">
                <a:solidFill>
                  <a:schemeClr val="bg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9" name="Text Placeholder 2"/>
          <p:cNvSpPr>
            <a:spLocks noGrp="1"/>
          </p:cNvSpPr>
          <p:nvPr>
            <p:ph type="body" sz="quarter" idx="10" hasCustomPrompt="1"/>
          </p:nvPr>
        </p:nvSpPr>
        <p:spPr>
          <a:xfrm>
            <a:off x="784274" y="3355288"/>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smtClean="0"/>
              <a:t>Presenter’s </a:t>
            </a:r>
            <a:r>
              <a:rPr lang="en-US" dirty="0"/>
              <a:t>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73" y="297068"/>
            <a:ext cx="1041010" cy="676890"/>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 Navy">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4" name="Title 15"/>
          <p:cNvSpPr>
            <a:spLocks noGrp="1"/>
          </p:cNvSpPr>
          <p:nvPr>
            <p:ph type="title" hasCustomPrompt="1"/>
          </p:nvPr>
        </p:nvSpPr>
        <p:spPr>
          <a:xfrm>
            <a:off x="299199" y="1878496"/>
            <a:ext cx="6141359" cy="1311963"/>
          </a:xfrm>
        </p:spPr>
        <p:txBody>
          <a:bodyPr anchor="b">
            <a:noAutofit/>
          </a:bodyPr>
          <a:lstStyle>
            <a:lvl1pPr>
              <a:defRPr sz="36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319200" y="4616418"/>
            <a:ext cx="1925338" cy="178955"/>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fld id="{7CA65D26-67D5-4CD2-90EC-E629659F24B3}" type="datetime1">
              <a:rPr lang="en-US" smtClean="0"/>
              <a:pPr/>
              <a:t>3/7/18</a:t>
            </a:fld>
            <a:endParaRPr lang="en-US" dirty="0"/>
          </a:p>
        </p:txBody>
      </p:sp>
      <p:sp>
        <p:nvSpPr>
          <p:cNvPr id="17" name="Text Placeholder 3"/>
          <p:cNvSpPr>
            <a:spLocks noGrp="1"/>
          </p:cNvSpPr>
          <p:nvPr>
            <p:ph type="body" sz="quarter" idx="15" hasCustomPrompt="1"/>
          </p:nvPr>
        </p:nvSpPr>
        <p:spPr>
          <a:xfrm>
            <a:off x="302816" y="3185160"/>
            <a:ext cx="6147682" cy="508220"/>
          </a:xfrm>
          <a:prstGeom prst="rect">
            <a:avLst/>
          </a:prstGeom>
        </p:spPr>
        <p:txBody>
          <a:bodyPr>
            <a:noAutofit/>
          </a:bodyPr>
          <a:lstStyle>
            <a:lvl1pPr marL="0" indent="0" algn="l">
              <a:lnSpc>
                <a:spcPct val="100000"/>
              </a:lnSpc>
              <a:buNone/>
              <a:defRPr sz="1600" i="0">
                <a:solidFill>
                  <a:schemeClr val="tx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8" name="Text Placeholder 2"/>
          <p:cNvSpPr>
            <a:spLocks noGrp="1"/>
          </p:cNvSpPr>
          <p:nvPr>
            <p:ph type="body" sz="quarter" idx="10" hasCustomPrompt="1"/>
          </p:nvPr>
        </p:nvSpPr>
        <p:spPr>
          <a:xfrm>
            <a:off x="317593" y="410225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220" y="477077"/>
            <a:ext cx="1297452" cy="843635"/>
          </a:xfrm>
          <a:prstGeom prst="rect">
            <a:avLst/>
          </a:prstGeom>
        </p:spPr>
      </p:pic>
    </p:spTree>
    <p:extLst>
      <p:ext uri="{BB962C8B-B14F-4D97-AF65-F5344CB8AC3E}">
        <p14:creationId xmlns:p14="http://schemas.microsoft.com/office/powerpoint/2010/main" val="1956331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p:txBody>
          <a:bodyPr anchor="b">
            <a:noAutofit/>
          </a:bodyPr>
          <a:lstStyle>
            <a:lvl1pPr>
              <a:defRPr sz="3600">
                <a:latin typeface="+mj-lt"/>
              </a:defRPr>
            </a:lvl1pPr>
          </a:lstStyle>
          <a:p>
            <a:r>
              <a:rPr lang="en-US" dirty="0"/>
              <a:t>Slide Title Here</a:t>
            </a:r>
          </a:p>
        </p:txBody>
      </p:sp>
      <p:sp>
        <p:nvSpPr>
          <p:cNvPr id="4" name="Text Placeholder 3"/>
          <p:cNvSpPr>
            <a:spLocks noGrp="1"/>
          </p:cNvSpPr>
          <p:nvPr>
            <p:ph type="body" sz="quarter" idx="15" hasCustomPrompt="1"/>
          </p:nvPr>
        </p:nvSpPr>
        <p:spPr>
          <a:xfrm>
            <a:off x="457202" y="695740"/>
            <a:ext cx="8169964" cy="357809"/>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459683" y="1401416"/>
            <a:ext cx="8137665" cy="2932045"/>
          </a:xfrm>
          <a:prstGeom prst="rect">
            <a:avLst/>
          </a:prstGeom>
        </p:spPr>
        <p:txBody>
          <a:bodyPr vert="horz" lIns="91440" tIns="45720" rIns="91440" bIns="45720" rtlCol="0">
            <a:noAutofit/>
          </a:bodyPr>
          <a:lstStyle>
            <a:lvl2pPr>
              <a:buClr>
                <a:schemeClr val="accent5"/>
              </a:buClr>
              <a:defRPr/>
            </a:lvl2pPr>
            <a:lvl4pPr>
              <a:buClr>
                <a:schemeClr val="accent5"/>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52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8" name="Text Placeholder 2"/>
          <p:cNvSpPr>
            <a:spLocks noGrp="1"/>
          </p:cNvSpPr>
          <p:nvPr>
            <p:ph type="body" sz="quarter" idx="14"/>
          </p:nvPr>
        </p:nvSpPr>
        <p:spPr>
          <a:xfrm>
            <a:off x="457200" y="1411012"/>
            <a:ext cx="8179904" cy="2952750"/>
          </a:xfrm>
          <a:prstGeom prst="rect">
            <a:avLst/>
          </a:prstGeom>
        </p:spPr>
        <p:txBody>
          <a:bodyPr>
            <a:normAutofit/>
          </a:bodyPr>
          <a:lstStyle>
            <a:lvl1pPr marL="0" indent="0" defTabSz="274320">
              <a:lnSpc>
                <a:spcPct val="100000"/>
              </a:lnSpc>
              <a:spcBef>
                <a:spcPts val="0"/>
              </a:spcBef>
              <a:spcAft>
                <a:spcPts val="800"/>
              </a:spcAft>
              <a:buClr>
                <a:schemeClr val="bg2"/>
              </a:buClr>
              <a:buNone/>
              <a:tabLst/>
              <a:defRPr sz="1800" baseline="0">
                <a:latin typeface="+mn-lt"/>
              </a:defRPr>
            </a:lvl1pPr>
            <a:lvl2pPr marL="457200" indent="-231775">
              <a:lnSpc>
                <a:spcPct val="100000"/>
              </a:lnSpc>
              <a:spcBef>
                <a:spcPts val="0"/>
              </a:spcBef>
              <a:spcAft>
                <a:spcPts val="800"/>
              </a:spcAft>
              <a:buClr>
                <a:schemeClr val="accent6">
                  <a:lumMod val="60000"/>
                  <a:lumOff val="40000"/>
                </a:schemeClr>
              </a:buClr>
              <a:buFont typeface="LucidaGrande" charset="0"/>
              <a:buChar char="-"/>
              <a:tabLst/>
              <a:defRPr sz="1600" baseline="0">
                <a:latin typeface="+mn-lt"/>
              </a:defRPr>
            </a:lvl2pPr>
            <a:lvl3pPr marL="688975" indent="-231775">
              <a:lnSpc>
                <a:spcPct val="100000"/>
              </a:lnSpc>
              <a:spcBef>
                <a:spcPts val="0"/>
              </a:spcBef>
              <a:spcAft>
                <a:spcPts val="800"/>
              </a:spcAft>
              <a:buClr>
                <a:srgbClr val="178CCB"/>
              </a:buClr>
              <a:buSzPct val="70000"/>
              <a:buFont typeface="LucidaGrande" charset="0"/>
              <a:buChar char="■"/>
              <a:tabLst/>
              <a:defRPr sz="1400" baseline="0">
                <a:latin typeface="+mn-lt"/>
              </a:defRPr>
            </a:lvl3pPr>
            <a:lvl4pPr marL="914400" indent="-231775">
              <a:lnSpc>
                <a:spcPct val="100000"/>
              </a:lnSpc>
              <a:spcAft>
                <a:spcPts val="800"/>
              </a:spcAft>
              <a:buClr>
                <a:schemeClr val="accent6">
                  <a:lumMod val="60000"/>
                  <a:lumOff val="40000"/>
                </a:schemeClr>
              </a:buClr>
              <a:buFont typeface="LucidaGrande" charset="0"/>
              <a:buChar char="-"/>
              <a:tabLst/>
              <a:defRPr sz="1200">
                <a:latin typeface="+mn-lt"/>
              </a:defRPr>
            </a:lvl4pPr>
          </a:lstStyle>
          <a:p>
            <a:pPr lvl="0"/>
            <a:r>
              <a:rPr lang="en-US"/>
              <a:t>Click to edit Master text styles</a:t>
            </a:r>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57809"/>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496870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Only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8" name="Text Placeholder 3"/>
          <p:cNvSpPr>
            <a:spLocks noGrp="1"/>
          </p:cNvSpPr>
          <p:nvPr>
            <p:ph type="body" sz="quarter" idx="15" hasCustomPrompt="1"/>
          </p:nvPr>
        </p:nvSpPr>
        <p:spPr>
          <a:xfrm>
            <a:off x="457202" y="695740"/>
            <a:ext cx="8169964" cy="357809"/>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745278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7557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268357" y="352445"/>
            <a:ext cx="8587407" cy="3972812"/>
          </a:xfrm>
          <a:prstGeom prst="rect">
            <a:avLst/>
          </a:prstGeom>
        </p:spPr>
        <p:txBody>
          <a:bodyPr>
            <a:normAutofit/>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628926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3"/>
            <a:ext cx="3826840" cy="2853083"/>
          </a:xfrm>
        </p:spPr>
        <p:txBody>
          <a:bodyPr/>
          <a:lstStyle>
            <a:lvl2pPr>
              <a:buClr>
                <a:schemeClr val="accent5"/>
              </a:buClr>
              <a:defRPr/>
            </a:lvl2pPr>
            <a:lvl4pPr>
              <a:buClr>
                <a:schemeClr val="accent5"/>
              </a:buClr>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3"/>
            <a:ext cx="3826840" cy="2853083"/>
          </a:xfrm>
        </p:spPr>
        <p:txBody>
          <a:bodyPr/>
          <a:lstStyle>
            <a:lvl2pPr>
              <a:buClr>
                <a:schemeClr val="accent5"/>
              </a:buClr>
              <a:defRPr/>
            </a:lvl2pPr>
            <a:lvl4pPr>
              <a:buClr>
                <a:schemeClr val="accent5"/>
              </a:buClr>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8818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4" name="Title 15"/>
          <p:cNvSpPr>
            <a:spLocks noGrp="1"/>
          </p:cNvSpPr>
          <p:nvPr>
            <p:ph type="title" hasCustomPrompt="1"/>
          </p:nvPr>
        </p:nvSpPr>
        <p:spPr>
          <a:xfrm>
            <a:off x="299199" y="1878496"/>
            <a:ext cx="6141359" cy="1311963"/>
          </a:xfrm>
        </p:spPr>
        <p:txBody>
          <a:bodyPr anchor="b">
            <a:noAutofit/>
          </a:bodyPr>
          <a:lstStyle>
            <a:lvl1pPr>
              <a:defRPr sz="36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319200" y="4616418"/>
            <a:ext cx="1925338" cy="178955"/>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fld id="{7CA65D26-67D5-4CD2-90EC-E629659F24B3}" type="datetime1">
              <a:rPr lang="en-US" smtClean="0"/>
              <a:pPr/>
              <a:t>3/7/18</a:t>
            </a:fld>
            <a:endParaRPr lang="en-US" dirty="0"/>
          </a:p>
        </p:txBody>
      </p:sp>
      <p:sp>
        <p:nvSpPr>
          <p:cNvPr id="17" name="Text Placeholder 3"/>
          <p:cNvSpPr>
            <a:spLocks noGrp="1"/>
          </p:cNvSpPr>
          <p:nvPr>
            <p:ph type="body" sz="quarter" idx="15" hasCustomPrompt="1"/>
          </p:nvPr>
        </p:nvSpPr>
        <p:spPr>
          <a:xfrm>
            <a:off x="302816" y="3185160"/>
            <a:ext cx="6147682" cy="508220"/>
          </a:xfrm>
          <a:prstGeom prst="rect">
            <a:avLst/>
          </a:prstGeom>
        </p:spPr>
        <p:txBody>
          <a:bodyPr>
            <a:noAutofit/>
          </a:bodyPr>
          <a:lstStyle>
            <a:lvl1pPr marL="0" indent="0" algn="l">
              <a:lnSpc>
                <a:spcPct val="100000"/>
              </a:lnSpc>
              <a:buNone/>
              <a:defRPr sz="1600" i="0">
                <a:solidFill>
                  <a:schemeClr val="tx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3" y="410225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220" y="477077"/>
            <a:ext cx="1297452" cy="843635"/>
          </a:xfrm>
          <a:prstGeom prst="rect">
            <a:avLst/>
          </a:prstGeom>
        </p:spPr>
      </p:pic>
    </p:spTree>
    <p:extLst>
      <p:ext uri="{BB962C8B-B14F-4D97-AF65-F5344CB8AC3E}">
        <p14:creationId xmlns:p14="http://schemas.microsoft.com/office/powerpoint/2010/main" val="15301339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57809"/>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459683" y="1401416"/>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795899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8" name="Text Placeholder 2"/>
          <p:cNvSpPr>
            <a:spLocks noGrp="1"/>
          </p:cNvSpPr>
          <p:nvPr>
            <p:ph type="body" sz="quarter" idx="14"/>
          </p:nvPr>
        </p:nvSpPr>
        <p:spPr>
          <a:xfrm>
            <a:off x="457200" y="1411012"/>
            <a:ext cx="8179904" cy="2952750"/>
          </a:xfrm>
          <a:prstGeom prst="rect">
            <a:avLst/>
          </a:prstGeom>
        </p:spPr>
        <p:txBody>
          <a:bodyPr>
            <a:normAutofit/>
          </a:bodyPr>
          <a:lstStyle>
            <a:lvl1pPr marL="0" indent="0" defTabSz="274320">
              <a:lnSpc>
                <a:spcPct val="100000"/>
              </a:lnSpc>
              <a:spcBef>
                <a:spcPts val="0"/>
              </a:spcBef>
              <a:spcAft>
                <a:spcPts val="800"/>
              </a:spcAft>
              <a:buClr>
                <a:schemeClr val="bg2"/>
              </a:buClr>
              <a:buNone/>
              <a:tabLst/>
              <a:defRPr sz="1800" baseline="0">
                <a:latin typeface="+mn-lt"/>
              </a:defRPr>
            </a:lvl1pPr>
            <a:lvl2pPr marL="457200" indent="-231775">
              <a:lnSpc>
                <a:spcPct val="100000"/>
              </a:lnSpc>
              <a:spcBef>
                <a:spcPts val="0"/>
              </a:spcBef>
              <a:spcAft>
                <a:spcPts val="800"/>
              </a:spcAft>
              <a:buClr>
                <a:schemeClr val="accent6">
                  <a:lumMod val="60000"/>
                  <a:lumOff val="40000"/>
                </a:schemeClr>
              </a:buClr>
              <a:buFont typeface="LucidaGrande" charset="0"/>
              <a:buChar char="-"/>
              <a:tabLst/>
              <a:defRPr sz="1600" baseline="0">
                <a:latin typeface="+mn-lt"/>
              </a:defRPr>
            </a:lvl2pPr>
            <a:lvl3pPr marL="688975" indent="-231775">
              <a:lnSpc>
                <a:spcPct val="100000"/>
              </a:lnSpc>
              <a:spcBef>
                <a:spcPts val="0"/>
              </a:spcBef>
              <a:spcAft>
                <a:spcPts val="800"/>
              </a:spcAft>
              <a:buClr>
                <a:srgbClr val="178CCB"/>
              </a:buClr>
              <a:buSzPct val="70000"/>
              <a:buFont typeface="LucidaGrande" charset="0"/>
              <a:buChar char="■"/>
              <a:tabLst/>
              <a:defRPr sz="1400" baseline="0">
                <a:latin typeface="+mn-lt"/>
              </a:defRPr>
            </a:lvl3pPr>
            <a:lvl4pPr marL="914400" indent="-231775">
              <a:lnSpc>
                <a:spcPct val="100000"/>
              </a:lnSpc>
              <a:spcAft>
                <a:spcPts val="800"/>
              </a:spcAft>
              <a:buClr>
                <a:schemeClr val="accent6">
                  <a:lumMod val="60000"/>
                  <a:lumOff val="40000"/>
                </a:schemeClr>
              </a:buClr>
              <a:buFont typeface="LucidaGrande" charset="0"/>
              <a:buChar char="-"/>
              <a:tabLst/>
              <a:defRPr sz="1200">
                <a:latin typeface="+mn-lt"/>
              </a:defRPr>
            </a:lvl4pPr>
          </a:lstStyle>
          <a:p>
            <a:pPr lvl="0"/>
            <a:r>
              <a:rPr lang="en-US"/>
              <a:t>Click to edit Master text styles</a:t>
            </a:r>
          </a:p>
        </p:txBody>
      </p:sp>
      <p:sp>
        <p:nvSpPr>
          <p:cNvPr id="9"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2103658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268357" y="352445"/>
            <a:ext cx="8587407" cy="3972812"/>
          </a:xfrm>
          <a:prstGeom prst="rect">
            <a:avLst/>
          </a:prstGeom>
        </p:spPr>
        <p:txBody>
          <a:bodyPr>
            <a:normAutofit/>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12209036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3"/>
            <a:ext cx="3826840" cy="2853083"/>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3"/>
            <a:ext cx="3826840" cy="2853083"/>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792787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chemeClr val="accent1"/>
                </a:solidFill>
                <a:latin typeface="+mn-lt"/>
              </a:defRPr>
            </a:lvl1pPr>
          </a:lstStyle>
          <a:p>
            <a:pPr lvl="0"/>
            <a:r>
              <a:rPr lang="en-US" dirty="0"/>
              <a:t>Author’s Name</a:t>
            </a:r>
          </a:p>
        </p:txBody>
      </p:sp>
      <p:sp>
        <p:nvSpPr>
          <p:cNvPr id="13" name="Rectangle 12"/>
          <p:cNvSpPr/>
          <p:nvPr userDrawn="1"/>
        </p:nvSpPr>
        <p:spPr bwMode="auto">
          <a:xfrm>
            <a:off x="496956" y="1"/>
            <a:ext cx="1073426" cy="118275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rgbClr val="90BD31"/>
              </a:solidFill>
              <a:latin typeface="+mj-lt"/>
            </a:endParaRPr>
          </a:p>
        </p:txBody>
      </p:sp>
      <p:sp>
        <p:nvSpPr>
          <p:cNvPr id="12" name="TextBox 11"/>
          <p:cNvSpPr txBox="1"/>
          <p:nvPr userDrawn="1"/>
        </p:nvSpPr>
        <p:spPr bwMode="auto">
          <a:xfrm>
            <a:off x="434627"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1" i="0" dirty="0">
                <a:solidFill>
                  <a:schemeClr val="bg2"/>
                </a:solidFill>
                <a:latin typeface="+mn-lt"/>
              </a:rPr>
              <a:t>“</a:t>
            </a:r>
          </a:p>
        </p:txBody>
      </p:sp>
      <p:sp>
        <p:nvSpPr>
          <p:cNvPr id="11"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chemeClr val="accent1"/>
                </a:solidFill>
                <a:latin typeface="+mn-lt"/>
              </a:defRPr>
            </a:lvl1pPr>
          </a:lstStyle>
          <a:p>
            <a:pPr lvl="0"/>
            <a:r>
              <a:rPr lang="en-US" dirty="0"/>
              <a:t>Position Title</a:t>
            </a:r>
          </a:p>
        </p:txBody>
      </p:sp>
    </p:spTree>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1"/>
            <a:ext cx="1073426" cy="118275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rgbClr val="90BD31"/>
              </a:solidFill>
              <a:latin typeface="+mj-lt"/>
            </a:endParaRPr>
          </a:p>
        </p:txBody>
      </p:sp>
      <p:sp>
        <p:nvSpPr>
          <p:cNvPr id="12" name="TextBox 11"/>
          <p:cNvSpPr txBox="1"/>
          <p:nvPr userDrawn="1"/>
        </p:nvSpPr>
        <p:spPr bwMode="auto">
          <a:xfrm>
            <a:off x="434627"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1" i="0" dirty="0">
                <a:solidFill>
                  <a:schemeClr val="bg2"/>
                </a:solidFill>
                <a:latin typeface="+mn-lt"/>
              </a:rPr>
              <a:t>“</a:t>
            </a:r>
          </a:p>
        </p:txBody>
      </p:sp>
      <p:sp>
        <p:nvSpPr>
          <p:cNvPr id="10"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chemeClr val="accent2"/>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chemeClr val="accent2"/>
                </a:solidFill>
                <a:latin typeface="+mn-lt"/>
              </a:defRPr>
            </a:lvl1pPr>
          </a:lstStyle>
          <a:p>
            <a:pPr lvl="0"/>
            <a:r>
              <a:rPr lang="en-US" dirty="0"/>
              <a:t>Position Title</a:t>
            </a:r>
          </a:p>
        </p:txBody>
      </p:sp>
    </p:spTree>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1"/>
            <a:ext cx="1073426" cy="1182754"/>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1" dirty="0" err="1">
              <a:solidFill>
                <a:srgbClr val="90BD31"/>
              </a:solidFill>
              <a:latin typeface="+mj-lt"/>
            </a:endParaRPr>
          </a:p>
        </p:txBody>
      </p:sp>
      <p:sp>
        <p:nvSpPr>
          <p:cNvPr id="12" name="TextBox 11"/>
          <p:cNvSpPr txBox="1"/>
          <p:nvPr userDrawn="1"/>
        </p:nvSpPr>
        <p:spPr bwMode="auto">
          <a:xfrm>
            <a:off x="434627"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1" i="0" dirty="0">
                <a:solidFill>
                  <a:schemeClr val="bg2"/>
                </a:solidFill>
                <a:latin typeface="+mn-lt"/>
              </a:rPr>
              <a:t>“</a:t>
            </a:r>
          </a:p>
        </p:txBody>
      </p:sp>
      <p:sp>
        <p:nvSpPr>
          <p:cNvPr id="10"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chemeClr val="accent3"/>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chemeClr val="accent3"/>
                </a:solidFill>
                <a:latin typeface="+mn-lt"/>
              </a:defRPr>
            </a:lvl1pPr>
          </a:lstStyle>
          <a:p>
            <a:pPr lvl="0"/>
            <a:r>
              <a:rPr lang="en-US" dirty="0"/>
              <a:t>Position Title</a:t>
            </a:r>
          </a:p>
        </p:txBody>
      </p:sp>
    </p:spTree>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14" name="Rectangle 13"/>
          <p:cNvSpPr/>
          <p:nvPr userDrawn="1"/>
        </p:nvSpPr>
        <p:spPr bwMode="auto">
          <a:xfrm>
            <a:off x="0" y="1772718"/>
            <a:ext cx="705172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5" name="Title 15"/>
          <p:cNvSpPr>
            <a:spLocks noGrp="1"/>
          </p:cNvSpPr>
          <p:nvPr>
            <p:ph type="title" hasCustomPrompt="1"/>
          </p:nvPr>
        </p:nvSpPr>
        <p:spPr>
          <a:xfrm>
            <a:off x="453585" y="1919439"/>
            <a:ext cx="6435412" cy="1107896"/>
          </a:xfrm>
        </p:spPr>
        <p:txBody>
          <a:bodyPr anchor="ctr">
            <a:noAutofit/>
          </a:bodyPr>
          <a:lstStyle>
            <a:lvl1pPr>
              <a:defRPr sz="3600" baseline="0">
                <a:solidFill>
                  <a:schemeClr val="bg1"/>
                </a:solidFill>
                <a:latin typeface="+mj-lt"/>
              </a:defRPr>
            </a:lvl1pPr>
          </a:lstStyle>
          <a:p>
            <a:r>
              <a:rPr lang="en-US" dirty="0"/>
              <a:t>Section Header Here</a:t>
            </a:r>
          </a:p>
        </p:txBody>
      </p:sp>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6" name="Rectangle 5"/>
          <p:cNvSpPr/>
          <p:nvPr userDrawn="1"/>
        </p:nvSpPr>
        <p:spPr bwMode="auto">
          <a:xfrm>
            <a:off x="0" y="1772718"/>
            <a:ext cx="7051729" cy="1411357"/>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8" name="Title 15"/>
          <p:cNvSpPr>
            <a:spLocks noGrp="1"/>
          </p:cNvSpPr>
          <p:nvPr>
            <p:ph type="title" hasCustomPrompt="1"/>
          </p:nvPr>
        </p:nvSpPr>
        <p:spPr>
          <a:xfrm>
            <a:off x="453585" y="1919439"/>
            <a:ext cx="6435412" cy="1107896"/>
          </a:xfrm>
        </p:spPr>
        <p:txBody>
          <a:bodyPr anchor="ctr">
            <a:noAutofit/>
          </a:bodyPr>
          <a:lstStyle>
            <a:lvl1pPr>
              <a:defRPr sz="3600" baseline="0">
                <a:solidFill>
                  <a:schemeClr val="bg1"/>
                </a:solidFill>
                <a:latin typeface="+mj-lt"/>
              </a:defRPr>
            </a:lvl1pPr>
          </a:lstStyle>
          <a:p>
            <a:r>
              <a:rPr lang="en-US" dirty="0"/>
              <a:t>Section Header Here</a:t>
            </a:r>
          </a:p>
        </p:txBody>
      </p:sp>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6" name="Rectangle 5"/>
          <p:cNvSpPr/>
          <p:nvPr userDrawn="1"/>
        </p:nvSpPr>
        <p:spPr bwMode="auto">
          <a:xfrm>
            <a:off x="0" y="1772718"/>
            <a:ext cx="7051729" cy="1411357"/>
          </a:xfrm>
          <a:prstGeom prst="rect">
            <a:avLst/>
          </a:prstGeom>
          <a:solidFill>
            <a:srgbClr val="90BD3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Title 15"/>
          <p:cNvSpPr>
            <a:spLocks noGrp="1"/>
          </p:cNvSpPr>
          <p:nvPr>
            <p:ph type="title" hasCustomPrompt="1"/>
          </p:nvPr>
        </p:nvSpPr>
        <p:spPr>
          <a:xfrm>
            <a:off x="453585" y="1919439"/>
            <a:ext cx="6435412" cy="1107896"/>
          </a:xfrm>
        </p:spPr>
        <p:txBody>
          <a:bodyPr anchor="ctr">
            <a:noAutofit/>
          </a:bodyPr>
          <a:lstStyle>
            <a:lvl1pPr>
              <a:defRPr sz="3600" baseline="0">
                <a:solidFill>
                  <a:schemeClr val="bg1"/>
                </a:solidFill>
                <a:latin typeface="+mj-lt"/>
              </a:defRPr>
            </a:lvl1pPr>
          </a:lstStyle>
          <a:p>
            <a:r>
              <a:rPr lang="en-US" dirty="0"/>
              <a:t>Section Header Here</a:t>
            </a:r>
          </a:p>
        </p:txBody>
      </p:sp>
    </p:spTree>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15" name="Text Placeholder 3"/>
          <p:cNvSpPr>
            <a:spLocks noGrp="1"/>
          </p:cNvSpPr>
          <p:nvPr>
            <p:ph idx="1"/>
          </p:nvPr>
        </p:nvSpPr>
        <p:spPr>
          <a:xfrm>
            <a:off x="459683" y="1401416"/>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426446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4" y="2032663"/>
            <a:ext cx="1571041" cy="10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28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9213" y="1884800"/>
            <a:ext cx="1374274" cy="1373900"/>
          </a:xfrm>
          <a:prstGeom prst="rect">
            <a:avLst/>
          </a:prstGeom>
        </p:spPr>
      </p:pic>
    </p:spTree>
    <p:extLst>
      <p:ext uri="{BB962C8B-B14F-4D97-AF65-F5344CB8AC3E}">
        <p14:creationId xmlns:p14="http://schemas.microsoft.com/office/powerpoint/2010/main" val="13676384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9580" y="2015504"/>
            <a:ext cx="1615440" cy="1615440"/>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49580" y="0"/>
            <a:ext cx="2994420" cy="2015504"/>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388949"/>
            <a:ext cx="6149580" cy="3754552"/>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314" y="2015504"/>
            <a:ext cx="1615440" cy="1615440"/>
          </a:xfrm>
          <a:prstGeom prst="rect">
            <a:avLst/>
          </a:prstGeom>
        </p:spPr>
      </p:pic>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2756753" cy="2015504"/>
          </a:xfrm>
          <a:prstGeom prst="rect">
            <a:avLst/>
          </a:prstGeom>
        </p:spPr>
      </p:pic>
      <p:pic>
        <p:nvPicPr>
          <p:cNvPr id="23" name="Picture 2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756754" y="1257300"/>
            <a:ext cx="6387246" cy="3886199"/>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170" y="2015504"/>
            <a:ext cx="1615440" cy="1615440"/>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0" y="0"/>
            <a:ext cx="2760609" cy="2015504"/>
          </a:xfrm>
          <a:prstGeom prst="rect">
            <a:avLst/>
          </a:prstGeom>
        </p:spPr>
      </p:pic>
      <p:pic>
        <p:nvPicPr>
          <p:cNvPr id="12" name="Picture 11"/>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756754" y="1257300"/>
            <a:ext cx="6387246" cy="3886199"/>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hasCustomPrompt="1"/>
          </p:nvPr>
        </p:nvSpPr>
        <p:spPr>
          <a:xfrm>
            <a:off x="459683" y="1401416"/>
            <a:ext cx="8137665" cy="2932045"/>
          </a:xfrm>
          <a:prstGeom prst="rect">
            <a:avLst/>
          </a:prstGeom>
        </p:spPr>
        <p:txBody>
          <a:bodyPr vert="horz" lIns="91440" tIns="45720" rIns="91440" bIns="45720" rtlCol="0">
            <a:noAutofit/>
          </a:bodyPr>
          <a:lstStyle/>
          <a:p>
            <a:pPr lvl="0"/>
            <a:r>
              <a:rPr lang="en-US" dirty="0"/>
              <a:t>Click to add text</a:t>
            </a:r>
          </a:p>
        </p:txBody>
      </p:sp>
    </p:spTree>
    <p:extLst>
      <p:ext uri="{BB962C8B-B14F-4D97-AF65-F5344CB8AC3E}">
        <p14:creationId xmlns:p14="http://schemas.microsoft.com/office/powerpoint/2010/main" val="142628177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nd Subheader Onl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9"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59302280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951592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3" name="Chart Placeholder 2"/>
          <p:cNvSpPr>
            <a:spLocks noGrp="1"/>
          </p:cNvSpPr>
          <p:nvPr>
            <p:ph type="chart" sz="quarter" idx="14"/>
          </p:nvPr>
        </p:nvSpPr>
        <p:spPr>
          <a:xfrm>
            <a:off x="268357" y="337931"/>
            <a:ext cx="8587407" cy="4065105"/>
          </a:xfrm>
          <a:prstGeom prst="rect">
            <a:avLst/>
          </a:prstGeom>
        </p:spPr>
        <p:txBody>
          <a:bodyPr>
            <a:normAutofit/>
          </a:bodyPr>
          <a:lstStyle/>
          <a:p>
            <a:r>
              <a:rPr lang="en-US"/>
              <a:t>Click icon to add chart</a:t>
            </a:r>
            <a:endParaRPr lang="en-US" dirty="0"/>
          </a:p>
        </p:txBody>
      </p:sp>
    </p:spTree>
    <p:extLst>
      <p:ext uri="{BB962C8B-B14F-4D97-AF65-F5344CB8AC3E}">
        <p14:creationId xmlns:p14="http://schemas.microsoft.com/office/powerpoint/2010/main" val="63290672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dirty="0"/>
              <a:t>Presentation Title</a:t>
            </a:r>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4" name="Content Placeholder 3"/>
          <p:cNvSpPr>
            <a:spLocks noGrp="1"/>
          </p:cNvSpPr>
          <p:nvPr>
            <p:ph sz="quarter" idx="18" hasCustomPrompt="1"/>
          </p:nvPr>
        </p:nvSpPr>
        <p:spPr>
          <a:xfrm>
            <a:off x="456925" y="1401417"/>
            <a:ext cx="3826840" cy="2932044"/>
          </a:xfrm>
        </p:spPr>
        <p:txBody>
          <a:bodyPr/>
          <a:lstStyle>
            <a:lvl1pPr marL="0" indent="0">
              <a:buNone/>
              <a:defRPr/>
            </a:lvl1pPr>
            <a:lvl2pPr marL="295275" indent="0">
              <a:buNone/>
              <a:defRPr/>
            </a:lvl2pPr>
            <a:lvl3pPr marL="579437" indent="0">
              <a:buNone/>
              <a:defRPr/>
            </a:lvl3pPr>
            <a:lvl4pPr marL="806450" indent="0">
              <a:buNone/>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Content Placeholder 3"/>
          <p:cNvSpPr>
            <a:spLocks noGrp="1"/>
          </p:cNvSpPr>
          <p:nvPr>
            <p:ph sz="quarter" idx="19" hasCustomPrompt="1"/>
          </p:nvPr>
        </p:nvSpPr>
        <p:spPr>
          <a:xfrm>
            <a:off x="4774888" y="1401417"/>
            <a:ext cx="3852277" cy="2932044"/>
          </a:xfrm>
        </p:spPr>
        <p:txBody>
          <a:bodyPr/>
          <a:lstStyle>
            <a:lvl1pPr marL="0" indent="0">
              <a:buNone/>
              <a:defRPr/>
            </a:lvl1pPr>
            <a:lvl2pPr marL="295275" indent="0">
              <a:buNone/>
              <a:defRPr/>
            </a:lvl2pPr>
            <a:lvl3pPr marL="579437" indent="0">
              <a:buNone/>
              <a:defRPr/>
            </a:lvl3pPr>
            <a:lvl4pPr marL="806450" indent="0">
              <a:buNone/>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415597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slideLayout" Target="../slideLayouts/slideLayout40.xml"/><Relationship Id="rId23" Type="http://schemas.openxmlformats.org/officeDocument/2006/relationships/slideLayout" Target="../slideLayouts/slideLayout41.xml"/><Relationship Id="rId24" Type="http://schemas.openxmlformats.org/officeDocument/2006/relationships/slideLayout" Target="../slideLayouts/slideLayout42.xml"/><Relationship Id="rId25" Type="http://schemas.openxmlformats.org/officeDocument/2006/relationships/slideLayout" Target="../slideLayouts/slideLayout43.xml"/><Relationship Id="rId26" Type="http://schemas.openxmlformats.org/officeDocument/2006/relationships/slideLayout" Target="../slideLayouts/slideLayout44.xml"/><Relationship Id="rId27" Type="http://schemas.openxmlformats.org/officeDocument/2006/relationships/theme" Target="../theme/theme2.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9683" y="1401416"/>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p:ph type="title"/>
          </p:nvPr>
        </p:nvSpPr>
        <p:spPr>
          <a:xfrm>
            <a:off x="453585" y="318750"/>
            <a:ext cx="8173580" cy="458587"/>
          </a:xfrm>
          <a:prstGeom prst="rect">
            <a:avLst/>
          </a:prstGeom>
        </p:spPr>
        <p:txBody>
          <a:bodyPr vert="horz" wrap="square" lIns="91440" tIns="45720" rIns="91440" bIns="45720" rtlCol="0" anchor="t" anchorCtr="0">
            <a:noAutofit/>
          </a:bodyPr>
          <a:lstStyle/>
          <a:p>
            <a:r>
              <a:rPr lang="en-US" dirty="0"/>
              <a:t>Slide Title Here</a:t>
            </a:r>
          </a:p>
        </p:txBody>
      </p:sp>
      <p:sp>
        <p:nvSpPr>
          <p:cNvPr id="11" name="Footer Placeholder 5"/>
          <p:cNvSpPr>
            <a:spLocks noGrp="1"/>
          </p:cNvSpPr>
          <p:nvPr>
            <p:ph type="ftr" sz="quarter" idx="3"/>
          </p:nvPr>
        </p:nvSpPr>
        <p:spPr>
          <a:xfrm>
            <a:off x="548150" y="4852596"/>
            <a:ext cx="4310907" cy="103485"/>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r>
              <a:rPr lang="en-US" dirty="0"/>
              <a:t>Presentation Title</a:t>
            </a:r>
          </a:p>
        </p:txBody>
      </p:sp>
      <p:sp>
        <p:nvSpPr>
          <p:cNvPr id="12" name="Slide Number Placeholder 6"/>
          <p:cNvSpPr>
            <a:spLocks noGrp="1"/>
          </p:cNvSpPr>
          <p:nvPr>
            <p:ph type="sldNum" sz="quarter" idx="4"/>
          </p:nvPr>
        </p:nvSpPr>
        <p:spPr>
          <a:xfrm>
            <a:off x="272105" y="4840128"/>
            <a:ext cx="246061" cy="116425"/>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36" name="Straight Connector 35"/>
          <p:cNvCxnSpPr/>
          <p:nvPr userDrawn="1"/>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0"/>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0305182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4" r:id="rId4"/>
    <p:sldLayoutId id="2147483985" r:id="rId5"/>
    <p:sldLayoutId id="2147483983" r:id="rId6"/>
    <p:sldLayoutId id="2147483982" r:id="rId7"/>
    <p:sldLayoutId id="2147483986" r:id="rId8"/>
    <p:sldLayoutId id="2147483987" r:id="rId9"/>
    <p:sldLayoutId id="2147483999" r:id="rId10"/>
    <p:sldLayoutId id="2147483988" r:id="rId11"/>
    <p:sldLayoutId id="2147483989" r:id="rId12"/>
    <p:sldLayoutId id="2147483990" r:id="rId13"/>
    <p:sldLayoutId id="2147483991" r:id="rId14"/>
    <p:sldLayoutId id="2147483992" r:id="rId15"/>
    <p:sldLayoutId id="2147483993" r:id="rId16"/>
    <p:sldLayoutId id="2147483994" r:id="rId17"/>
    <p:sldLayoutId id="2147483995" r:id="rId18"/>
  </p:sldLayoutIdLst>
  <p:transition>
    <p:fade/>
  </p:transition>
  <p:timing>
    <p:tnLst>
      <p:par>
        <p:cTn id="1" dur="indefinite" restart="never" nodeType="tmRoot"/>
      </p:par>
    </p:tnLst>
  </p:timing>
  <p:hf hdr="0"/>
  <p:txStyles>
    <p:titleStyle>
      <a:lvl1pPr algn="l" defTabSz="914400" rtl="0" eaLnBrk="1" latinLnBrk="0" hangingPunct="1">
        <a:lnSpc>
          <a:spcPct val="85000"/>
        </a:lnSpc>
        <a:spcBef>
          <a:spcPct val="0"/>
        </a:spcBef>
        <a:buNone/>
        <a:defRPr lang="en-US" sz="2800" b="0" kern="1200" cap="none" spc="0" baseline="0" dirty="0" smtClean="0">
          <a:solidFill>
            <a:schemeClr val="tx1"/>
          </a:solidFill>
          <a:latin typeface="+mj-lt"/>
          <a:ea typeface="+mj-ea"/>
          <a:cs typeface="Arial" pitchFamily="34" charset="0"/>
        </a:defRPr>
      </a:lvl1pPr>
    </p:titleStyle>
    <p:bodyStyle>
      <a:lvl1pPr marL="295275" indent="-295275" algn="l" defTabSz="640080" rtl="0" eaLnBrk="1" latinLnBrk="0" hangingPunct="1">
        <a:lnSpc>
          <a:spcPct val="100000"/>
        </a:lnSpc>
        <a:spcBef>
          <a:spcPts val="0"/>
        </a:spcBef>
        <a:spcAft>
          <a:spcPts val="1000"/>
        </a:spcAft>
        <a:buClr>
          <a:schemeClr val="accent1"/>
        </a:buClr>
        <a:buSzPct val="80000"/>
        <a:buFont typeface="Wingdings" charset="2"/>
        <a:buChar char="§"/>
        <a:tabLst/>
        <a:defRPr lang="en-US" sz="2200" b="0" kern="1200" dirty="0" smtClean="0">
          <a:solidFill>
            <a:schemeClr val="tx1"/>
          </a:solidFill>
          <a:latin typeface="+mn-lt"/>
          <a:ea typeface="+mn-ea"/>
          <a:cs typeface="+mn-cs"/>
        </a:defRPr>
      </a:lvl1pPr>
      <a:lvl2pPr marL="579438" indent="-284163" algn="l" defTabSz="640080" rtl="0" eaLnBrk="1" latinLnBrk="0" hangingPunct="1">
        <a:lnSpc>
          <a:spcPct val="100000"/>
        </a:lnSpc>
        <a:spcBef>
          <a:spcPts val="0"/>
        </a:spcBef>
        <a:spcAft>
          <a:spcPts val="1000"/>
        </a:spcAft>
        <a:buClr>
          <a:schemeClr val="accent5">
            <a:lumMod val="50000"/>
          </a:schemeClr>
        </a:buClr>
        <a:buSzPct val="100000"/>
        <a:buFont typeface=".AppleSystemUIFont" charset="0"/>
        <a:buChar char="-"/>
        <a:tabLst/>
        <a:defRPr lang="en-US" sz="2000" b="0" kern="1200" dirty="0" smtClean="0">
          <a:solidFill>
            <a:schemeClr val="tx1"/>
          </a:solidFill>
          <a:latin typeface="+mn-lt"/>
          <a:ea typeface="+mn-ea"/>
          <a:cs typeface="+mn-cs"/>
        </a:defRPr>
      </a:lvl2pPr>
      <a:lvl3pPr marL="806450" indent="-227013" algn="l" defTabSz="640080" rtl="0" eaLnBrk="1" latinLnBrk="0" hangingPunct="1">
        <a:lnSpc>
          <a:spcPct val="100000"/>
        </a:lnSpc>
        <a:spcBef>
          <a:spcPts val="0"/>
        </a:spcBef>
        <a:spcAft>
          <a:spcPts val="1000"/>
        </a:spcAft>
        <a:buClr>
          <a:schemeClr val="accent1"/>
        </a:buClr>
        <a:buSzPct val="80000"/>
        <a:buFont typeface="Wingdings" charset="2"/>
        <a:buChar char="§"/>
        <a:tabLst/>
        <a:defRPr lang="en-US" sz="1800" b="0" kern="1200" dirty="0" smtClean="0">
          <a:solidFill>
            <a:schemeClr val="tx1"/>
          </a:solidFill>
          <a:latin typeface="+mn-lt"/>
          <a:ea typeface="+mn-ea"/>
          <a:cs typeface="+mn-cs"/>
        </a:defRPr>
      </a:lvl3pPr>
      <a:lvl4pPr marL="1028700" indent="-222250" algn="l" defTabSz="640080" rtl="0" eaLnBrk="1" latinLnBrk="0" hangingPunct="1">
        <a:lnSpc>
          <a:spcPct val="100000"/>
        </a:lnSpc>
        <a:spcBef>
          <a:spcPts val="0"/>
        </a:spcBef>
        <a:spcAft>
          <a:spcPts val="1000"/>
        </a:spcAft>
        <a:buClr>
          <a:schemeClr val="accent5">
            <a:lumMod val="50000"/>
          </a:schemeClr>
        </a:buClr>
        <a:buSzPct val="100000"/>
        <a:buFont typeface=".AppleSystemUIFont" charset="0"/>
        <a:buChar char="-"/>
        <a:tabLst/>
        <a:defRPr lang="en-US" sz="1600" b="0" kern="1200" dirty="0" smtClean="0">
          <a:solidFill>
            <a:schemeClr val="tx1"/>
          </a:solidFill>
          <a:latin typeface="+mn-lt"/>
          <a:ea typeface="+mn-ea"/>
          <a:cs typeface="+mn-cs"/>
        </a:defRPr>
      </a:lvl4pPr>
      <a:lvl5pPr marL="1312863" indent="-227013" algn="l" defTabSz="640080" rtl="0" eaLnBrk="1" latinLnBrk="0" hangingPunct="1">
        <a:lnSpc>
          <a:spcPct val="100000"/>
        </a:lnSpc>
        <a:spcBef>
          <a:spcPts val="0"/>
        </a:spcBef>
        <a:spcAft>
          <a:spcPts val="1000"/>
        </a:spcAft>
        <a:buClr>
          <a:schemeClr val="accent1"/>
        </a:buClr>
        <a:buSzPct val="80000"/>
        <a:buFont typeface="Wingdings" charset="2"/>
        <a:buChar char="§"/>
        <a:defRPr lang="en-US" sz="1400" b="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3585" y="318750"/>
            <a:ext cx="8173580" cy="458587"/>
          </a:xfrm>
          <a:prstGeom prst="rect">
            <a:avLst/>
          </a:prstGeom>
        </p:spPr>
        <p:txBody>
          <a:bodyPr vert="horz" wrap="square" lIns="91440" tIns="45720" rIns="91440" bIns="45720" rtlCol="0" anchor="b" anchorCtr="0">
            <a:normAutofit/>
          </a:bodyPr>
          <a:lstStyle/>
          <a:p>
            <a:r>
              <a:rPr lang="en-US" dirty="0"/>
              <a:t>Slide Title Here</a:t>
            </a:r>
          </a:p>
        </p:txBody>
      </p:sp>
      <p:sp>
        <p:nvSpPr>
          <p:cNvPr id="11" name="Footer Placeholder 5"/>
          <p:cNvSpPr>
            <a:spLocks noGrp="1"/>
          </p:cNvSpPr>
          <p:nvPr>
            <p:ph type="ftr" sz="quarter" idx="3"/>
          </p:nvPr>
        </p:nvSpPr>
        <p:spPr>
          <a:xfrm>
            <a:off x="548150" y="4852596"/>
            <a:ext cx="4310907" cy="103485"/>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r>
              <a:rPr lang="en-US"/>
              <a:t>UCSF | Health</a:t>
            </a:r>
            <a:endParaRPr lang="en-US" dirty="0"/>
          </a:p>
        </p:txBody>
      </p:sp>
      <p:sp>
        <p:nvSpPr>
          <p:cNvPr id="12" name="Slide Number Placeholder 6"/>
          <p:cNvSpPr>
            <a:spLocks noGrp="1"/>
          </p:cNvSpPr>
          <p:nvPr>
            <p:ph type="sldNum" sz="quarter" idx="4"/>
          </p:nvPr>
        </p:nvSpPr>
        <p:spPr>
          <a:xfrm>
            <a:off x="272105" y="4840128"/>
            <a:ext cx="246061" cy="116425"/>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0"/>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 Placeholder 3"/>
          <p:cNvSpPr>
            <a:spLocks noGrp="1"/>
          </p:cNvSpPr>
          <p:nvPr>
            <p:ph type="body" idx="1"/>
          </p:nvPr>
        </p:nvSpPr>
        <p:spPr>
          <a:xfrm>
            <a:off x="459683" y="1401416"/>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39549721"/>
      </p:ext>
    </p:extLst>
  </p:cSld>
  <p:clrMap bg1="lt1" tx1="dk1" bg2="lt2" tx2="dk2" accent1="accent1" accent2="accent2" accent3="accent3" accent4="accent4" accent5="accent5" accent6="accent6" hlink="hlink" folHlink="folHlink"/>
  <p:sldLayoutIdLst>
    <p:sldLayoutId id="2147483955" r:id="rId1"/>
    <p:sldLayoutId id="2147483972" r:id="rId2"/>
    <p:sldLayoutId id="2147483975" r:id="rId3"/>
    <p:sldLayoutId id="2147483976" r:id="rId4"/>
    <p:sldLayoutId id="2147484001" r:id="rId5"/>
    <p:sldLayoutId id="2147483944" r:id="rId6"/>
    <p:sldLayoutId id="2147483947" r:id="rId7"/>
    <p:sldLayoutId id="2147483952" r:id="rId8"/>
    <p:sldLayoutId id="2147483951" r:id="rId9"/>
    <p:sldLayoutId id="2147483953" r:id="rId10"/>
    <p:sldLayoutId id="2147484000" r:id="rId11"/>
    <p:sldLayoutId id="2147483949" r:id="rId12"/>
    <p:sldLayoutId id="2147483950" r:id="rId13"/>
    <p:sldLayoutId id="2147483960" r:id="rId14"/>
    <p:sldLayoutId id="2147483961" r:id="rId15"/>
    <p:sldLayoutId id="2147483966" r:id="rId16"/>
    <p:sldLayoutId id="2147483967" r:id="rId17"/>
    <p:sldLayoutId id="2147483968" r:id="rId18"/>
    <p:sldLayoutId id="2147483969" r:id="rId19"/>
    <p:sldLayoutId id="2147483970" r:id="rId20"/>
    <p:sldLayoutId id="2147483971" r:id="rId21"/>
    <p:sldLayoutId id="2147483954" r:id="rId22"/>
    <p:sldLayoutId id="2147483959" r:id="rId23"/>
    <p:sldLayoutId id="2147484002" r:id="rId24"/>
    <p:sldLayoutId id="2147484003" r:id="rId25"/>
    <p:sldLayoutId id="2147484004" r:id="rId26"/>
  </p:sldLayoutIdLst>
  <p:transition>
    <p:fade/>
  </p:transition>
  <p:hf hdr="0"/>
  <p:txStyles>
    <p:titleStyle>
      <a:lvl1pPr algn="l" defTabSz="914400" rtl="0" eaLnBrk="1" latinLnBrk="0" hangingPunct="1">
        <a:lnSpc>
          <a:spcPct val="85000"/>
        </a:lnSpc>
        <a:spcBef>
          <a:spcPct val="0"/>
        </a:spcBef>
        <a:buNone/>
        <a:defRPr lang="en-US" sz="2800" b="0" kern="1200" cap="none" spc="0" baseline="0" dirty="0" smtClean="0">
          <a:solidFill>
            <a:schemeClr val="tx1"/>
          </a:solidFill>
          <a:latin typeface="+mj-lt"/>
          <a:ea typeface="+mj-ea"/>
          <a:cs typeface="Arial" pitchFamily="34" charset="0"/>
        </a:defRPr>
      </a:lvl1pPr>
    </p:titleStyle>
    <p:bodyStyle>
      <a:lvl1pPr marL="295275" indent="-295275" algn="l" defTabSz="640080" rtl="0" eaLnBrk="1" latinLnBrk="0" hangingPunct="1">
        <a:lnSpc>
          <a:spcPct val="100000"/>
        </a:lnSpc>
        <a:spcBef>
          <a:spcPts val="0"/>
        </a:spcBef>
        <a:spcAft>
          <a:spcPts val="600"/>
        </a:spcAft>
        <a:buClr>
          <a:schemeClr val="accent1"/>
        </a:buClr>
        <a:buSzPct val="80000"/>
        <a:buFont typeface="Wingdings" charset="2"/>
        <a:buChar char="§"/>
        <a:tabLst/>
        <a:defRPr lang="en-US" sz="2200" b="0" kern="1200" dirty="0" smtClean="0">
          <a:solidFill>
            <a:schemeClr val="tx1"/>
          </a:solidFill>
          <a:latin typeface="+mn-lt"/>
          <a:ea typeface="+mn-ea"/>
          <a:cs typeface="+mn-cs"/>
        </a:defRPr>
      </a:lvl1pPr>
      <a:lvl2pPr marL="579438" indent="-284163" algn="l" defTabSz="640080" rtl="0" eaLnBrk="1" latinLnBrk="0" hangingPunct="1">
        <a:lnSpc>
          <a:spcPct val="100000"/>
        </a:lnSpc>
        <a:spcBef>
          <a:spcPts val="0"/>
        </a:spcBef>
        <a:spcAft>
          <a:spcPts val="600"/>
        </a:spcAft>
        <a:buClr>
          <a:schemeClr val="accent5">
            <a:lumMod val="50000"/>
          </a:schemeClr>
        </a:buClr>
        <a:buSzPct val="100000"/>
        <a:buFont typeface=".AppleSystemUIFont" charset="0"/>
        <a:buChar char="-"/>
        <a:tabLst/>
        <a:defRPr lang="en-US" sz="2000" b="0" kern="1200" dirty="0" smtClean="0">
          <a:solidFill>
            <a:schemeClr val="tx1"/>
          </a:solidFill>
          <a:latin typeface="+mn-lt"/>
          <a:ea typeface="+mn-ea"/>
          <a:cs typeface="+mn-cs"/>
        </a:defRPr>
      </a:lvl2pPr>
      <a:lvl3pPr marL="806450" indent="-227013" algn="l" defTabSz="640080" rtl="0" eaLnBrk="1" latinLnBrk="0" hangingPunct="1">
        <a:lnSpc>
          <a:spcPct val="100000"/>
        </a:lnSpc>
        <a:spcBef>
          <a:spcPts val="0"/>
        </a:spcBef>
        <a:spcAft>
          <a:spcPts val="600"/>
        </a:spcAft>
        <a:buClr>
          <a:schemeClr val="accent1"/>
        </a:buClr>
        <a:buSzPct val="80000"/>
        <a:buFont typeface="Wingdings" charset="2"/>
        <a:buChar char="§"/>
        <a:tabLst/>
        <a:defRPr lang="en-US" sz="1800" b="0" kern="1200" dirty="0" smtClean="0">
          <a:solidFill>
            <a:schemeClr val="tx1"/>
          </a:solidFill>
          <a:latin typeface="+mn-lt"/>
          <a:ea typeface="+mn-ea"/>
          <a:cs typeface="+mn-cs"/>
        </a:defRPr>
      </a:lvl3pPr>
      <a:lvl4pPr marL="1028700" indent="-222250" algn="l" defTabSz="640080" rtl="0" eaLnBrk="1" latinLnBrk="0" hangingPunct="1">
        <a:lnSpc>
          <a:spcPct val="100000"/>
        </a:lnSpc>
        <a:spcBef>
          <a:spcPts val="0"/>
        </a:spcBef>
        <a:spcAft>
          <a:spcPts val="600"/>
        </a:spcAft>
        <a:buClr>
          <a:schemeClr val="accent5">
            <a:lumMod val="50000"/>
          </a:schemeClr>
        </a:buClr>
        <a:buSzPct val="100000"/>
        <a:buFont typeface=".AppleSystemUIFont" charset="0"/>
        <a:buChar char="-"/>
        <a:tabLst/>
        <a:defRPr lang="en-US" sz="1600" b="0" kern="1200" dirty="0" smtClean="0">
          <a:solidFill>
            <a:schemeClr val="tx1"/>
          </a:solidFill>
          <a:latin typeface="+mn-lt"/>
          <a:ea typeface="+mn-ea"/>
          <a:cs typeface="+mn-cs"/>
        </a:defRPr>
      </a:lvl4pPr>
      <a:lvl5pPr marL="1312863" indent="-227013" algn="l" defTabSz="640080"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dirty="0" smtClean="0"/>
              <a:t>3/09/2018</a:t>
            </a:r>
            <a:endParaRPr lang="en-US" dirty="0"/>
          </a:p>
        </p:txBody>
      </p:sp>
      <p:sp>
        <p:nvSpPr>
          <p:cNvPr id="3" name="Title 2"/>
          <p:cNvSpPr>
            <a:spLocks noGrp="1"/>
          </p:cNvSpPr>
          <p:nvPr>
            <p:ph type="title"/>
          </p:nvPr>
        </p:nvSpPr>
        <p:spPr>
          <a:xfrm>
            <a:off x="784273" y="1127896"/>
            <a:ext cx="5112944" cy="1311963"/>
          </a:xfrm>
        </p:spPr>
        <p:txBody>
          <a:bodyPr/>
          <a:lstStyle/>
          <a:p>
            <a:r>
              <a:rPr lang="en-US" dirty="0" smtClean="0"/>
              <a:t>BMI203 Paper Talk</a:t>
            </a:r>
            <a:endParaRPr lang="en-US" dirty="0"/>
          </a:p>
        </p:txBody>
      </p:sp>
      <p:sp>
        <p:nvSpPr>
          <p:cNvPr id="4" name="Text Placeholder 3"/>
          <p:cNvSpPr>
            <a:spLocks noGrp="1"/>
          </p:cNvSpPr>
          <p:nvPr>
            <p:ph type="body" sz="quarter" idx="15"/>
          </p:nvPr>
        </p:nvSpPr>
        <p:spPr/>
        <p:txBody>
          <a:bodyPr/>
          <a:lstStyle/>
          <a:p>
            <a:r>
              <a:rPr lang="en-US" dirty="0"/>
              <a:t>T</a:t>
            </a:r>
            <a:r>
              <a:rPr lang="en-US" dirty="0" smtClean="0"/>
              <a:t>he </a:t>
            </a:r>
            <a:r>
              <a:rPr lang="en-US" dirty="0"/>
              <a:t>dynamics and regulators of cell fate decisions are </a:t>
            </a:r>
            <a:endParaRPr lang="en-US" dirty="0"/>
          </a:p>
          <a:p>
            <a:r>
              <a:rPr lang="en-US" dirty="0"/>
              <a:t>revealed by </a:t>
            </a:r>
            <a:r>
              <a:rPr lang="en-US" dirty="0" err="1"/>
              <a:t>pseudotemporal</a:t>
            </a:r>
            <a:r>
              <a:rPr lang="en-US" dirty="0"/>
              <a:t> ordering of single </a:t>
            </a:r>
            <a:r>
              <a:rPr lang="en-US" dirty="0" smtClean="0"/>
              <a:t>cells</a:t>
            </a:r>
          </a:p>
          <a:p>
            <a:r>
              <a:rPr lang="en-US" dirty="0" err="1" smtClean="0"/>
              <a:t>Trapnell</a:t>
            </a:r>
            <a:r>
              <a:rPr lang="en-US" dirty="0" smtClean="0"/>
              <a:t> et al. </a:t>
            </a:r>
            <a:r>
              <a:rPr lang="en-US" i="1" dirty="0" smtClean="0"/>
              <a:t>Nature Biotechnology</a:t>
            </a:r>
            <a:r>
              <a:rPr lang="en-US" dirty="0" smtClean="0"/>
              <a:t> </a:t>
            </a:r>
            <a:endParaRPr lang="en-US" dirty="0"/>
          </a:p>
          <a:p>
            <a:endParaRPr lang="en-US" dirty="0"/>
          </a:p>
        </p:txBody>
      </p:sp>
      <p:sp>
        <p:nvSpPr>
          <p:cNvPr id="5" name="Text Placeholder 4"/>
          <p:cNvSpPr>
            <a:spLocks noGrp="1"/>
          </p:cNvSpPr>
          <p:nvPr>
            <p:ph type="body" sz="quarter" idx="10"/>
          </p:nvPr>
        </p:nvSpPr>
        <p:spPr/>
        <p:txBody>
          <a:bodyPr/>
          <a:lstStyle/>
          <a:p>
            <a:r>
              <a:rPr lang="en-US" dirty="0" smtClean="0"/>
              <a:t>Daniel Wong</a:t>
            </a:r>
            <a:endParaRPr lang="en-US" dirty="0"/>
          </a:p>
        </p:txBody>
      </p:sp>
    </p:spTree>
    <p:extLst>
      <p:ext uri="{BB962C8B-B14F-4D97-AF65-F5344CB8AC3E}">
        <p14:creationId xmlns:p14="http://schemas.microsoft.com/office/powerpoint/2010/main" val="123470360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7BCC8D0D-EAEC-449D-9161-023DFF90F2E2}" type="slidenum">
              <a:rPr lang="en-US" smtClean="0"/>
              <a:pPr/>
              <a:t>10</a:t>
            </a:fld>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5"/>
          </p:nvPr>
        </p:nvSpPr>
        <p:spPr/>
        <p:txBody>
          <a:bodyPr/>
          <a:lstStyle/>
          <a:p>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0342" y="-134092"/>
            <a:ext cx="4081632" cy="4806941"/>
          </a:xfrm>
        </p:spPr>
      </p:pic>
      <p:sp>
        <p:nvSpPr>
          <p:cNvPr id="10" name="Content Placeholder 5"/>
          <p:cNvSpPr txBox="1">
            <a:spLocks/>
          </p:cNvSpPr>
          <p:nvPr/>
        </p:nvSpPr>
        <p:spPr>
          <a:xfrm>
            <a:off x="459684" y="1401416"/>
            <a:ext cx="3835466" cy="2923449"/>
          </a:xfrm>
          <a:prstGeom prst="rect">
            <a:avLst/>
          </a:prstGeom>
        </p:spPr>
        <p:txBody>
          <a:bodyPr vert="horz" lIns="91440" tIns="45720" rIns="91440" bIns="45720" rtlCol="0">
            <a:noAutofit/>
          </a:bodyPr>
          <a:lstStyle>
            <a:lvl1pPr marL="295275" indent="-295275" algn="l" defTabSz="640080" rtl="0" eaLnBrk="1" latinLnBrk="0" hangingPunct="1">
              <a:lnSpc>
                <a:spcPct val="100000"/>
              </a:lnSpc>
              <a:spcBef>
                <a:spcPts val="0"/>
              </a:spcBef>
              <a:spcAft>
                <a:spcPts val="600"/>
              </a:spcAft>
              <a:buClr>
                <a:schemeClr val="accent1"/>
              </a:buClr>
              <a:buSzPct val="80000"/>
              <a:buFont typeface="Wingdings" charset="2"/>
              <a:buChar char="§"/>
              <a:tabLst/>
              <a:defRPr lang="en-US" sz="2200" b="0" kern="1200" dirty="0" smtClean="0">
                <a:solidFill>
                  <a:schemeClr val="tx1"/>
                </a:solidFill>
                <a:latin typeface="+mn-lt"/>
                <a:ea typeface="+mn-ea"/>
                <a:cs typeface="+mn-cs"/>
              </a:defRPr>
            </a:lvl1pPr>
            <a:lvl2pPr marL="579438" indent="-284163" algn="l" defTabSz="640080" rtl="0" eaLnBrk="1" latinLnBrk="0" hangingPunct="1">
              <a:lnSpc>
                <a:spcPct val="100000"/>
              </a:lnSpc>
              <a:spcBef>
                <a:spcPts val="0"/>
              </a:spcBef>
              <a:spcAft>
                <a:spcPts val="600"/>
              </a:spcAft>
              <a:buClr>
                <a:schemeClr val="accent5">
                  <a:lumMod val="50000"/>
                </a:schemeClr>
              </a:buClr>
              <a:buSzPct val="100000"/>
              <a:buFont typeface=".AppleSystemUIFont" charset="0"/>
              <a:buChar char="-"/>
              <a:tabLst/>
              <a:defRPr lang="en-US" sz="2000" b="0" kern="1200" dirty="0" smtClean="0">
                <a:solidFill>
                  <a:schemeClr val="tx1"/>
                </a:solidFill>
                <a:latin typeface="+mn-lt"/>
                <a:ea typeface="+mn-ea"/>
                <a:cs typeface="+mn-cs"/>
              </a:defRPr>
            </a:lvl2pPr>
            <a:lvl3pPr marL="806450" indent="-227013" algn="l" defTabSz="640080" rtl="0" eaLnBrk="1" latinLnBrk="0" hangingPunct="1">
              <a:lnSpc>
                <a:spcPct val="100000"/>
              </a:lnSpc>
              <a:spcBef>
                <a:spcPts val="0"/>
              </a:spcBef>
              <a:spcAft>
                <a:spcPts val="600"/>
              </a:spcAft>
              <a:buClr>
                <a:schemeClr val="accent1"/>
              </a:buClr>
              <a:buSzPct val="80000"/>
              <a:buFont typeface="Wingdings" charset="2"/>
              <a:buChar char="§"/>
              <a:tabLst/>
              <a:defRPr lang="en-US" sz="1800" b="0" kern="1200" dirty="0" smtClean="0">
                <a:solidFill>
                  <a:schemeClr val="tx1"/>
                </a:solidFill>
                <a:latin typeface="+mn-lt"/>
                <a:ea typeface="+mn-ea"/>
                <a:cs typeface="+mn-cs"/>
              </a:defRPr>
            </a:lvl3pPr>
            <a:lvl4pPr marL="1028700" indent="-222250" algn="l" defTabSz="640080" rtl="0" eaLnBrk="1" latinLnBrk="0" hangingPunct="1">
              <a:lnSpc>
                <a:spcPct val="100000"/>
              </a:lnSpc>
              <a:spcBef>
                <a:spcPts val="0"/>
              </a:spcBef>
              <a:spcAft>
                <a:spcPts val="600"/>
              </a:spcAft>
              <a:buClr>
                <a:schemeClr val="accent5">
                  <a:lumMod val="50000"/>
                </a:schemeClr>
              </a:buClr>
              <a:buSzPct val="100000"/>
              <a:buFont typeface=".AppleSystemUIFont" charset="0"/>
              <a:buChar char="-"/>
              <a:tabLst/>
              <a:defRPr lang="en-US" sz="1600" b="0" kern="1200" dirty="0" smtClean="0">
                <a:solidFill>
                  <a:schemeClr val="tx1"/>
                </a:solidFill>
                <a:latin typeface="+mn-lt"/>
                <a:ea typeface="+mn-ea"/>
                <a:cs typeface="+mn-cs"/>
              </a:defRPr>
            </a:lvl4pPr>
            <a:lvl5pPr marL="1312863" indent="-227013" algn="l" defTabSz="640080"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t>Rows are genes, columns are cells (ordered by monocle)</a:t>
            </a:r>
          </a:p>
          <a:p>
            <a:r>
              <a:rPr lang="en-US" sz="1400" dirty="0" smtClean="0"/>
              <a:t>Ordering shows expression trends consistent with the literature </a:t>
            </a:r>
          </a:p>
          <a:p>
            <a:r>
              <a:rPr lang="en-US" sz="1400" dirty="0"/>
              <a:t>g</a:t>
            </a:r>
            <a:r>
              <a:rPr lang="en-US" sz="1400" dirty="0">
                <a:solidFill>
                  <a:srgbClr val="052049"/>
                </a:solidFill>
                <a:cs typeface="Arial" pitchFamily="34" charset="0"/>
              </a:rPr>
              <a:t>enes that act at the early and late stages of muscle differentiation showed </a:t>
            </a:r>
            <a:r>
              <a:rPr lang="en-US" sz="1400" dirty="0" smtClean="0">
                <a:solidFill>
                  <a:srgbClr val="052049"/>
                </a:solidFill>
                <a:cs typeface="Arial" pitchFamily="34" charset="0"/>
              </a:rPr>
              <a:t>kinetics </a:t>
            </a:r>
            <a:r>
              <a:rPr lang="en-US" sz="1400" dirty="0">
                <a:solidFill>
                  <a:srgbClr val="052049"/>
                </a:solidFill>
                <a:cs typeface="Arial" pitchFamily="34" charset="0"/>
              </a:rPr>
              <a:t>that were </a:t>
            </a:r>
            <a:r>
              <a:rPr lang="en-US" sz="1400" dirty="0" smtClean="0">
                <a:solidFill>
                  <a:srgbClr val="052049"/>
                </a:solidFill>
                <a:cs typeface="Arial" pitchFamily="34" charset="0"/>
              </a:rPr>
              <a:t>consistent </a:t>
            </a:r>
            <a:r>
              <a:rPr lang="en-US" sz="1400" dirty="0">
                <a:solidFill>
                  <a:srgbClr val="052049"/>
                </a:solidFill>
                <a:cs typeface="Arial" pitchFamily="34" charset="0"/>
              </a:rPr>
              <a:t>with </a:t>
            </a:r>
            <a:r>
              <a:rPr lang="en-US" sz="1400" dirty="0" smtClean="0">
                <a:solidFill>
                  <a:srgbClr val="052049"/>
                </a:solidFill>
                <a:cs typeface="Arial" pitchFamily="34" charset="0"/>
              </a:rPr>
              <a:t>expectations</a:t>
            </a:r>
          </a:p>
          <a:p>
            <a:r>
              <a:rPr lang="en-US" sz="1400" dirty="0" smtClean="0">
                <a:solidFill>
                  <a:srgbClr val="052049"/>
                </a:solidFill>
                <a:cs typeface="Arial" pitchFamily="34" charset="0"/>
              </a:rPr>
              <a:t>cell-cycle </a:t>
            </a:r>
            <a:r>
              <a:rPr lang="en-US" sz="1400" dirty="0">
                <a:solidFill>
                  <a:srgbClr val="052049"/>
                </a:solidFill>
                <a:cs typeface="Arial" pitchFamily="34" charset="0"/>
              </a:rPr>
              <a:t>regulators active early in pseudotime and sarcomere components active </a:t>
            </a:r>
            <a:r>
              <a:rPr lang="en-US" sz="1400" dirty="0" smtClean="0">
                <a:solidFill>
                  <a:srgbClr val="052049"/>
                </a:solidFill>
                <a:cs typeface="Arial" pitchFamily="34" charset="0"/>
              </a:rPr>
              <a:t>later</a:t>
            </a:r>
            <a:endParaRPr lang="en-US" sz="1400" dirty="0" smtClean="0"/>
          </a:p>
          <a:p>
            <a:endParaRPr lang="en-US" sz="1200" dirty="0"/>
          </a:p>
        </p:txBody>
      </p:sp>
    </p:spTree>
    <p:extLst>
      <p:ext uri="{BB962C8B-B14F-4D97-AF65-F5344CB8AC3E}">
        <p14:creationId xmlns:p14="http://schemas.microsoft.com/office/powerpoint/2010/main" val="864346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7BCC8D0D-EAEC-449D-9161-023DFF90F2E2}" type="slidenum">
              <a:rPr lang="en-US" smtClean="0"/>
              <a:pPr/>
              <a:t>11</a:t>
            </a:fld>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5"/>
          </p:nvPr>
        </p:nvSpPr>
        <p:spPr/>
        <p:txBody>
          <a:bodyPr/>
          <a:lstStyle/>
          <a:p>
            <a:endParaRPr lang="en-US"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9812" y="1154327"/>
            <a:ext cx="6629797" cy="2600550"/>
          </a:xfrm>
        </p:spPr>
      </p:pic>
      <p:sp>
        <p:nvSpPr>
          <p:cNvPr id="8" name="TextBox 7"/>
          <p:cNvSpPr txBox="1"/>
          <p:nvPr/>
        </p:nvSpPr>
        <p:spPr bwMode="auto">
          <a:xfrm>
            <a:off x="1478604" y="4019648"/>
            <a:ext cx="2373549" cy="230832"/>
          </a:xfrm>
          <a:prstGeom prst="rect">
            <a:avLst/>
          </a:prstGeom>
          <a:noFill/>
          <a:ln w="19050" algn="ctr">
            <a:noFill/>
            <a:miter lim="800000"/>
            <a:headEnd/>
            <a:tailEnd/>
          </a:ln>
        </p:spPr>
        <p:txBody>
          <a:bodyPr wrap="square" lIns="0" tIns="0" rIns="0" bIns="0" rtlCol="0">
            <a:spAutoFit/>
          </a:bodyPr>
          <a:lstStyle/>
          <a:p>
            <a:r>
              <a:rPr lang="en-US" sz="1500" dirty="0" smtClean="0"/>
              <a:t>Ordered by time collected</a:t>
            </a:r>
            <a:endParaRPr lang="en-US" sz="1500" dirty="0" smtClean="0"/>
          </a:p>
        </p:txBody>
      </p:sp>
      <p:sp>
        <p:nvSpPr>
          <p:cNvPr id="9" name="TextBox 8"/>
          <p:cNvSpPr txBox="1"/>
          <p:nvPr/>
        </p:nvSpPr>
        <p:spPr bwMode="auto">
          <a:xfrm>
            <a:off x="5160885" y="4039936"/>
            <a:ext cx="2373549" cy="230832"/>
          </a:xfrm>
          <a:prstGeom prst="rect">
            <a:avLst/>
          </a:prstGeom>
          <a:noFill/>
          <a:ln w="19050" algn="ctr">
            <a:noFill/>
            <a:miter lim="800000"/>
            <a:headEnd/>
            <a:tailEnd/>
          </a:ln>
        </p:spPr>
        <p:txBody>
          <a:bodyPr wrap="square" lIns="0" tIns="0" rIns="0" bIns="0" rtlCol="0">
            <a:spAutoFit/>
          </a:bodyPr>
          <a:lstStyle/>
          <a:p>
            <a:r>
              <a:rPr lang="en-US" sz="1500" dirty="0" smtClean="0"/>
              <a:t>Ordered </a:t>
            </a:r>
            <a:r>
              <a:rPr lang="en-US" sz="1500" smtClean="0"/>
              <a:t>by Monocle</a:t>
            </a:r>
            <a:endParaRPr lang="en-US" sz="1500" dirty="0" smtClean="0"/>
          </a:p>
        </p:txBody>
      </p:sp>
      <p:sp>
        <p:nvSpPr>
          <p:cNvPr id="10" name="Rectangle 9"/>
          <p:cNvSpPr/>
          <p:nvPr/>
        </p:nvSpPr>
        <p:spPr bwMode="auto">
          <a:xfrm>
            <a:off x="4883285" y="874644"/>
            <a:ext cx="2651149" cy="48722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1" dirty="0" err="1" smtClean="0">
              <a:solidFill>
                <a:schemeClr val="bg1"/>
              </a:solidFill>
              <a:latin typeface="+mj-lt"/>
            </a:endParaRPr>
          </a:p>
        </p:txBody>
      </p:sp>
    </p:spTree>
    <p:extLst>
      <p:ext uri="{BB962C8B-B14F-4D97-AF65-F5344CB8AC3E}">
        <p14:creationId xmlns:p14="http://schemas.microsoft.com/office/powerpoint/2010/main" val="33940402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7BCC8D0D-EAEC-449D-9161-023DFF90F2E2}" type="slidenum">
              <a:rPr lang="en-US" smtClean="0"/>
              <a:pPr/>
              <a:t>12</a:t>
            </a:fld>
            <a:endParaRPr lang="en-US" dirty="0"/>
          </a:p>
        </p:txBody>
      </p:sp>
      <p:sp>
        <p:nvSpPr>
          <p:cNvPr id="4" name="Title 3"/>
          <p:cNvSpPr>
            <a:spLocks noGrp="1"/>
          </p:cNvSpPr>
          <p:nvPr>
            <p:ph type="title"/>
          </p:nvPr>
        </p:nvSpPr>
        <p:spPr/>
        <p:txBody>
          <a:bodyPr/>
          <a:lstStyle/>
          <a:p>
            <a:r>
              <a:rPr lang="en-US" sz="2800" dirty="0" smtClean="0"/>
              <a:t>Monocle to Discover New Transcription Factors</a:t>
            </a:r>
            <a:endParaRPr lang="en-US" sz="2800"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2597" y="906046"/>
            <a:ext cx="3661156" cy="3529161"/>
          </a:xfrm>
        </p:spPr>
      </p:pic>
    </p:spTree>
    <p:extLst>
      <p:ext uri="{BB962C8B-B14F-4D97-AF65-F5344CB8AC3E}">
        <p14:creationId xmlns:p14="http://schemas.microsoft.com/office/powerpoint/2010/main" val="64689855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7BCC8D0D-EAEC-449D-9161-023DFF90F2E2}" type="slidenum">
              <a:rPr lang="en-US" smtClean="0"/>
              <a:pPr/>
              <a:t>13</a:t>
            </a:fld>
            <a:endParaRPr lang="en-US" dirty="0"/>
          </a:p>
        </p:txBody>
      </p:sp>
      <p:sp>
        <p:nvSpPr>
          <p:cNvPr id="4" name="Title 3"/>
          <p:cNvSpPr>
            <a:spLocks noGrp="1"/>
          </p:cNvSpPr>
          <p:nvPr>
            <p:ph type="title"/>
          </p:nvPr>
        </p:nvSpPr>
        <p:spPr/>
        <p:txBody>
          <a:bodyPr/>
          <a:lstStyle/>
          <a:p>
            <a:r>
              <a:rPr lang="en-US" dirty="0" smtClean="0"/>
              <a:t>Summary </a:t>
            </a:r>
            <a:endParaRPr lang="en-US" dirty="0"/>
          </a:p>
        </p:txBody>
      </p:sp>
      <p:sp>
        <p:nvSpPr>
          <p:cNvPr id="5" name="Text Placeholder 4"/>
          <p:cNvSpPr>
            <a:spLocks noGrp="1"/>
          </p:cNvSpPr>
          <p:nvPr>
            <p:ph type="body" sz="quarter" idx="15"/>
          </p:nvPr>
        </p:nvSpPr>
        <p:spPr/>
        <p:txBody>
          <a:bodyPr/>
          <a:lstStyle/>
          <a:p>
            <a:endParaRPr lang="en-US"/>
          </a:p>
        </p:txBody>
      </p:sp>
      <p:sp>
        <p:nvSpPr>
          <p:cNvPr id="6" name="Content Placeholder 5"/>
          <p:cNvSpPr>
            <a:spLocks noGrp="1"/>
          </p:cNvSpPr>
          <p:nvPr>
            <p:ph idx="1"/>
          </p:nvPr>
        </p:nvSpPr>
        <p:spPr/>
        <p:txBody>
          <a:bodyPr/>
          <a:lstStyle/>
          <a:p>
            <a:r>
              <a:rPr lang="en-US" dirty="0" smtClean="0"/>
              <a:t>Monocle is a way of ordering cells by their progress through differentiation, not relying on a priori knowledge (unsupervised)</a:t>
            </a:r>
          </a:p>
          <a:p>
            <a:r>
              <a:rPr lang="en-US" dirty="0" smtClean="0"/>
              <a:t>8 new TFs discovered and validated for myoblast differentiation</a:t>
            </a:r>
            <a:endParaRPr lang="en-US" dirty="0"/>
          </a:p>
        </p:txBody>
      </p:sp>
    </p:spTree>
    <p:extLst>
      <p:ext uri="{BB962C8B-B14F-4D97-AF65-F5344CB8AC3E}">
        <p14:creationId xmlns:p14="http://schemas.microsoft.com/office/powerpoint/2010/main" val="186170873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7BCC8D0D-EAEC-449D-9161-023DFF90F2E2}" type="slidenum">
              <a:rPr lang="en-US" smtClean="0"/>
              <a:pPr/>
              <a:t>14</a:t>
            </a:fld>
            <a:endParaRPr lang="en-US" dirty="0"/>
          </a:p>
        </p:txBody>
      </p:sp>
      <p:sp>
        <p:nvSpPr>
          <p:cNvPr id="4" name="Title 3"/>
          <p:cNvSpPr>
            <a:spLocks noGrp="1"/>
          </p:cNvSpPr>
          <p:nvPr>
            <p:ph type="title"/>
          </p:nvPr>
        </p:nvSpPr>
        <p:spPr/>
        <p:txBody>
          <a:bodyPr/>
          <a:lstStyle/>
          <a:p>
            <a:r>
              <a:rPr lang="en-US" dirty="0" smtClean="0"/>
              <a:t>Caveats</a:t>
            </a:r>
            <a:endParaRPr lang="en-US" dirty="0"/>
          </a:p>
        </p:txBody>
      </p:sp>
      <p:sp>
        <p:nvSpPr>
          <p:cNvPr id="5" name="Text Placeholder 4"/>
          <p:cNvSpPr>
            <a:spLocks noGrp="1"/>
          </p:cNvSpPr>
          <p:nvPr>
            <p:ph type="body" sz="quarter" idx="15"/>
          </p:nvPr>
        </p:nvSpPr>
        <p:spPr/>
        <p:txBody>
          <a:bodyPr/>
          <a:lstStyle/>
          <a:p>
            <a:endParaRPr lang="en-US"/>
          </a:p>
        </p:txBody>
      </p:sp>
      <p:sp>
        <p:nvSpPr>
          <p:cNvPr id="6" name="Content Placeholder 5"/>
          <p:cNvSpPr>
            <a:spLocks noGrp="1"/>
          </p:cNvSpPr>
          <p:nvPr>
            <p:ph idx="1"/>
          </p:nvPr>
        </p:nvSpPr>
        <p:spPr/>
        <p:txBody>
          <a:bodyPr/>
          <a:lstStyle/>
          <a:p>
            <a:r>
              <a:rPr lang="en-US" sz="2000" dirty="0" smtClean="0"/>
              <a:t>During knockdown validation, control expression levels are not shown  </a:t>
            </a:r>
          </a:p>
          <a:p>
            <a:r>
              <a:rPr lang="en-US" sz="2000" dirty="0" smtClean="0"/>
              <a:t>Deriving two endpoints of pseudotime is not clear in methods, ill-defined and informal notation </a:t>
            </a:r>
          </a:p>
          <a:p>
            <a:r>
              <a:rPr lang="en-US" sz="2000" dirty="0" smtClean="0"/>
              <a:t>Theoretically slow runtime</a:t>
            </a:r>
          </a:p>
          <a:p>
            <a:pPr marL="295275" lvl="1" indent="-295275">
              <a:buClr>
                <a:schemeClr val="accent1"/>
              </a:buClr>
              <a:buSzPct val="80000"/>
              <a:buFont typeface="Wingdings" charset="2"/>
              <a:buChar char="§"/>
            </a:pPr>
            <a:r>
              <a:rPr lang="en-US" dirty="0" smtClean="0"/>
              <a:t>Gene selection bias - </a:t>
            </a:r>
            <a:r>
              <a:rPr lang="en-US" dirty="0"/>
              <a:t>experimenter must pick which genes to seed to maximize independence </a:t>
            </a:r>
            <a:endParaRPr lang="en-US" dirty="0" smtClean="0"/>
          </a:p>
          <a:p>
            <a:r>
              <a:rPr lang="en-US" sz="2000" dirty="0" smtClean="0"/>
              <a:t>ICA reduction assumes signals are statistically independent, not always the case for genes </a:t>
            </a:r>
          </a:p>
        </p:txBody>
      </p:sp>
    </p:spTree>
    <p:extLst>
      <p:ext uri="{BB962C8B-B14F-4D97-AF65-F5344CB8AC3E}">
        <p14:creationId xmlns:p14="http://schemas.microsoft.com/office/powerpoint/2010/main" val="90198916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t>Presentation Title</a:t>
            </a:r>
            <a:endParaRPr lang="en-US" dirty="0"/>
          </a:p>
        </p:txBody>
      </p:sp>
      <p:sp>
        <p:nvSpPr>
          <p:cNvPr id="3" name="Slide Number Placeholder 2"/>
          <p:cNvSpPr>
            <a:spLocks noGrp="1"/>
          </p:cNvSpPr>
          <p:nvPr>
            <p:ph type="sldNum" sz="quarter" idx="13"/>
          </p:nvPr>
        </p:nvSpPr>
        <p:spPr/>
        <p:txBody>
          <a:bodyPr/>
          <a:lstStyle/>
          <a:p>
            <a:fld id="{7BCC8D0D-EAEC-449D-9161-023DFF90F2E2}" type="slidenum">
              <a:rPr lang="en-US" smtClean="0"/>
              <a:pPr/>
              <a:t>15</a:t>
            </a:fld>
            <a:endParaRPr lang="en-US" dirty="0"/>
          </a:p>
        </p:txBody>
      </p:sp>
      <p:sp>
        <p:nvSpPr>
          <p:cNvPr id="4" name="Title 3"/>
          <p:cNvSpPr>
            <a:spLocks noGrp="1"/>
          </p:cNvSpPr>
          <p:nvPr>
            <p:ph type="title"/>
          </p:nvPr>
        </p:nvSpPr>
        <p:spPr/>
        <p:txBody>
          <a:bodyPr/>
          <a:lstStyle/>
          <a:p>
            <a:r>
              <a:rPr lang="en-US" dirty="0" smtClean="0"/>
              <a:t>Future Directions		</a:t>
            </a:r>
            <a:endParaRPr lang="en-US" dirty="0"/>
          </a:p>
        </p:txBody>
      </p:sp>
      <p:sp>
        <p:nvSpPr>
          <p:cNvPr id="5" name="Text Placeholder 4"/>
          <p:cNvSpPr>
            <a:spLocks noGrp="1"/>
          </p:cNvSpPr>
          <p:nvPr>
            <p:ph type="body" sz="quarter" idx="15"/>
          </p:nvPr>
        </p:nvSpPr>
        <p:spPr/>
        <p:txBody>
          <a:bodyPr/>
          <a:lstStyle/>
          <a:p>
            <a:endParaRPr lang="en-US"/>
          </a:p>
        </p:txBody>
      </p:sp>
      <p:sp>
        <p:nvSpPr>
          <p:cNvPr id="6" name="Content Placeholder 5"/>
          <p:cNvSpPr>
            <a:spLocks noGrp="1"/>
          </p:cNvSpPr>
          <p:nvPr>
            <p:ph idx="1"/>
          </p:nvPr>
        </p:nvSpPr>
        <p:spPr/>
        <p:txBody>
          <a:bodyPr/>
          <a:lstStyle/>
          <a:p>
            <a:r>
              <a:rPr lang="en-US" dirty="0" smtClean="0"/>
              <a:t>Apply to other data sets and different cell types, and begin mapping other complex temporal transcriptional mechanisms</a:t>
            </a:r>
          </a:p>
          <a:p>
            <a:endParaRPr lang="en-US" dirty="0"/>
          </a:p>
        </p:txBody>
      </p:sp>
    </p:spTree>
    <p:extLst>
      <p:ext uri="{BB962C8B-B14F-4D97-AF65-F5344CB8AC3E}">
        <p14:creationId xmlns:p14="http://schemas.microsoft.com/office/powerpoint/2010/main" val="9096428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Presentation Title</a:t>
            </a:r>
            <a:endParaRPr lang="en-US" dirty="0"/>
          </a:p>
        </p:txBody>
      </p:sp>
      <p:sp>
        <p:nvSpPr>
          <p:cNvPr id="3" name="Slide Number Placeholder 2"/>
          <p:cNvSpPr>
            <a:spLocks noGrp="1"/>
          </p:cNvSpPr>
          <p:nvPr>
            <p:ph type="sldNum" sz="quarter" idx="12"/>
          </p:nvPr>
        </p:nvSpPr>
        <p:spPr/>
        <p:txBody>
          <a:bodyPr/>
          <a:lstStyle/>
          <a:p>
            <a:fld id="{7BCC8D0D-EAEC-449D-9161-023DFF90F2E2}" type="slidenum">
              <a:rPr lang="en-US" smtClean="0"/>
              <a:pPr/>
              <a:t>16</a:t>
            </a:fld>
            <a:endParaRPr lang="en-US" dirty="0"/>
          </a:p>
        </p:txBody>
      </p:sp>
      <p:sp>
        <p:nvSpPr>
          <p:cNvPr id="4" name="Title 3"/>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201769743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7BCC8D0D-EAEC-449D-9161-023DFF90F2E2}" type="slidenum">
              <a:rPr lang="en-US" smtClean="0"/>
              <a:pPr/>
              <a:t>2</a:t>
            </a:fld>
            <a:endParaRPr lang="en-US" dirty="0"/>
          </a:p>
        </p:txBody>
      </p:sp>
      <p:sp>
        <p:nvSpPr>
          <p:cNvPr id="4" name="Title 3"/>
          <p:cNvSpPr>
            <a:spLocks noGrp="1"/>
          </p:cNvSpPr>
          <p:nvPr>
            <p:ph type="title"/>
          </p:nvPr>
        </p:nvSpPr>
        <p:spPr/>
        <p:txBody>
          <a:bodyPr/>
          <a:lstStyle/>
          <a:p>
            <a:r>
              <a:rPr lang="en-US" dirty="0" smtClean="0"/>
              <a:t>Background</a:t>
            </a:r>
            <a:endParaRPr lang="en-US" dirty="0"/>
          </a:p>
        </p:txBody>
      </p:sp>
      <p:sp>
        <p:nvSpPr>
          <p:cNvPr id="5" name="Text Placeholder 4"/>
          <p:cNvSpPr>
            <a:spLocks noGrp="1"/>
          </p:cNvSpPr>
          <p:nvPr>
            <p:ph type="body" sz="quarter" idx="15"/>
          </p:nvPr>
        </p:nvSpPr>
        <p:spPr/>
        <p:txBody>
          <a:bodyPr/>
          <a:lstStyle/>
          <a:p>
            <a:endParaRPr lang="en-US"/>
          </a:p>
        </p:txBody>
      </p:sp>
      <p:sp>
        <p:nvSpPr>
          <p:cNvPr id="6" name="Content Placeholder 5"/>
          <p:cNvSpPr>
            <a:spLocks noGrp="1"/>
          </p:cNvSpPr>
          <p:nvPr>
            <p:ph idx="1"/>
          </p:nvPr>
        </p:nvSpPr>
        <p:spPr/>
        <p:txBody>
          <a:bodyPr/>
          <a:lstStyle/>
          <a:p>
            <a:pPr lvl="0"/>
            <a:r>
              <a:rPr lang="en-US" dirty="0"/>
              <a:t>Defining transcriptional dynamics of a temporal process (like cell differentiation) is </a:t>
            </a:r>
            <a:r>
              <a:rPr lang="en-US" dirty="0" smtClean="0"/>
              <a:t>hard</a:t>
            </a:r>
          </a:p>
          <a:p>
            <a:r>
              <a:rPr lang="en-US" dirty="0"/>
              <a:t>Cell proliferation, differentiation, and reprogramming are governed by both time and complex cell-cell </a:t>
            </a:r>
            <a:r>
              <a:rPr lang="en-US" dirty="0" smtClean="0"/>
              <a:t>signaling</a:t>
            </a:r>
          </a:p>
          <a:p>
            <a:r>
              <a:rPr lang="en-US" dirty="0"/>
              <a:t>Current solutions: </a:t>
            </a:r>
          </a:p>
          <a:p>
            <a:pPr lvl="1"/>
            <a:r>
              <a:rPr lang="en-US" dirty="0" smtClean="0"/>
              <a:t>time </a:t>
            </a:r>
            <a:r>
              <a:rPr lang="en-US" dirty="0"/>
              <a:t>series gene expression of bulk </a:t>
            </a:r>
            <a:r>
              <a:rPr lang="en-US" dirty="0" smtClean="0"/>
              <a:t>cells</a:t>
            </a:r>
          </a:p>
          <a:p>
            <a:pPr lvl="1"/>
            <a:r>
              <a:rPr lang="en-US" dirty="0" smtClean="0"/>
              <a:t>single </a:t>
            </a:r>
            <a:r>
              <a:rPr lang="en-US" dirty="0"/>
              <a:t>cell proteomics </a:t>
            </a:r>
          </a:p>
          <a:p>
            <a:endParaRPr lang="en-US" dirty="0"/>
          </a:p>
        </p:txBody>
      </p:sp>
    </p:spTree>
    <p:extLst>
      <p:ext uri="{BB962C8B-B14F-4D97-AF65-F5344CB8AC3E}">
        <p14:creationId xmlns:p14="http://schemas.microsoft.com/office/powerpoint/2010/main" val="23383708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7BCC8D0D-EAEC-449D-9161-023DFF90F2E2}" type="slidenum">
              <a:rPr lang="en-US" smtClean="0"/>
              <a:pPr/>
              <a:t>3</a:t>
            </a:fld>
            <a:endParaRPr lang="en-US" dirty="0"/>
          </a:p>
        </p:txBody>
      </p:sp>
      <p:sp>
        <p:nvSpPr>
          <p:cNvPr id="4" name="Title 3"/>
          <p:cNvSpPr>
            <a:spLocks noGrp="1"/>
          </p:cNvSpPr>
          <p:nvPr>
            <p:ph type="title"/>
          </p:nvPr>
        </p:nvSpPr>
        <p:spPr/>
        <p:txBody>
          <a:bodyPr/>
          <a:lstStyle/>
          <a:p>
            <a:r>
              <a:rPr lang="en-US" sz="3200" dirty="0" smtClean="0"/>
              <a:t>Monocle</a:t>
            </a:r>
            <a:endParaRPr lang="en-US" sz="3200" dirty="0"/>
          </a:p>
        </p:txBody>
      </p:sp>
      <p:sp>
        <p:nvSpPr>
          <p:cNvPr id="5" name="Text Placeholder 4"/>
          <p:cNvSpPr>
            <a:spLocks noGrp="1"/>
          </p:cNvSpPr>
          <p:nvPr>
            <p:ph type="body" sz="quarter" idx="15"/>
          </p:nvPr>
        </p:nvSpPr>
        <p:spPr/>
        <p:txBody>
          <a:bodyPr/>
          <a:lstStyle/>
          <a:p>
            <a:endParaRPr lang="en-US" dirty="0"/>
          </a:p>
        </p:txBody>
      </p:sp>
      <p:sp>
        <p:nvSpPr>
          <p:cNvPr id="6" name="Content Placeholder 5"/>
          <p:cNvSpPr>
            <a:spLocks noGrp="1"/>
          </p:cNvSpPr>
          <p:nvPr>
            <p:ph idx="1"/>
          </p:nvPr>
        </p:nvSpPr>
        <p:spPr/>
        <p:txBody>
          <a:bodyPr/>
          <a:lstStyle/>
          <a:p>
            <a:r>
              <a:rPr lang="en-US" dirty="0" smtClean="0"/>
              <a:t>Solution is called “monocle”</a:t>
            </a:r>
          </a:p>
          <a:p>
            <a:r>
              <a:rPr lang="en-US" dirty="0" smtClean="0"/>
              <a:t>Hypothesis: deriving </a:t>
            </a:r>
            <a:r>
              <a:rPr lang="en-US" dirty="0"/>
              <a:t>whole-transcriptome profiles </a:t>
            </a:r>
            <a:r>
              <a:rPr lang="en-US" dirty="0" smtClean="0"/>
              <a:t>of </a:t>
            </a:r>
            <a:r>
              <a:rPr lang="en-US" dirty="0"/>
              <a:t>single cells with an unsupervised algorithm would improve </a:t>
            </a:r>
            <a:r>
              <a:rPr lang="en-US" dirty="0" smtClean="0"/>
              <a:t>temporal </a:t>
            </a:r>
            <a:r>
              <a:rPr lang="en-US" dirty="0"/>
              <a:t>resolution during differentiation without a priori </a:t>
            </a:r>
            <a:r>
              <a:rPr lang="en-US" dirty="0" smtClean="0"/>
              <a:t>knowledge </a:t>
            </a:r>
            <a:r>
              <a:rPr lang="en-US" dirty="0"/>
              <a:t>of marker genes </a:t>
            </a:r>
          </a:p>
          <a:p>
            <a:endParaRPr lang="en-US" dirty="0"/>
          </a:p>
        </p:txBody>
      </p:sp>
    </p:spTree>
    <p:extLst>
      <p:ext uri="{BB962C8B-B14F-4D97-AF65-F5344CB8AC3E}">
        <p14:creationId xmlns:p14="http://schemas.microsoft.com/office/powerpoint/2010/main" val="165253755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7BCC8D0D-EAEC-449D-9161-023DFF90F2E2}" type="slidenum">
              <a:rPr lang="en-US" smtClean="0"/>
              <a:pPr/>
              <a:t>4</a:t>
            </a:fld>
            <a:endParaRPr lang="en-US" dirty="0"/>
          </a:p>
        </p:txBody>
      </p:sp>
      <p:sp>
        <p:nvSpPr>
          <p:cNvPr id="4" name="Title 3"/>
          <p:cNvSpPr>
            <a:spLocks noGrp="1"/>
          </p:cNvSpPr>
          <p:nvPr>
            <p:ph type="title"/>
          </p:nvPr>
        </p:nvSpPr>
        <p:spPr/>
        <p:txBody>
          <a:bodyPr/>
          <a:lstStyle/>
          <a:p>
            <a:r>
              <a:rPr lang="en-US" dirty="0" smtClean="0"/>
              <a:t>Dataset</a:t>
            </a:r>
            <a:endParaRPr lang="en-US" dirty="0"/>
          </a:p>
        </p:txBody>
      </p:sp>
      <p:sp>
        <p:nvSpPr>
          <p:cNvPr id="5" name="Text Placeholder 4"/>
          <p:cNvSpPr>
            <a:spLocks noGrp="1"/>
          </p:cNvSpPr>
          <p:nvPr>
            <p:ph type="body" sz="quarter" idx="15"/>
          </p:nvPr>
        </p:nvSpPr>
        <p:spPr/>
        <p:txBody>
          <a:bodyPr/>
          <a:lstStyle/>
          <a:p>
            <a:endParaRPr lang="en-US"/>
          </a:p>
        </p:txBody>
      </p:sp>
      <p:sp>
        <p:nvSpPr>
          <p:cNvPr id="6" name="Content Placeholder 5"/>
          <p:cNvSpPr>
            <a:spLocks noGrp="1"/>
          </p:cNvSpPr>
          <p:nvPr>
            <p:ph idx="1"/>
          </p:nvPr>
        </p:nvSpPr>
        <p:spPr>
          <a:xfrm>
            <a:off x="459683" y="1401417"/>
            <a:ext cx="4264717" cy="2804824"/>
          </a:xfrm>
        </p:spPr>
        <p:txBody>
          <a:bodyPr/>
          <a:lstStyle/>
          <a:p>
            <a:r>
              <a:rPr lang="en-US" sz="1600" dirty="0" smtClean="0"/>
              <a:t>Primary human skeletal muscle myoblast cells grown in high-mitogen conditions</a:t>
            </a:r>
          </a:p>
          <a:p>
            <a:r>
              <a:rPr lang="en-US" sz="1600" dirty="0" smtClean="0"/>
              <a:t>Differentiation induced by low-serum medium</a:t>
            </a:r>
          </a:p>
          <a:p>
            <a:r>
              <a:rPr lang="en-US" sz="1600" dirty="0" smtClean="0"/>
              <a:t>Four time points (increments of 24hrs each after differentiation)</a:t>
            </a:r>
          </a:p>
          <a:p>
            <a:pPr lvl="1"/>
            <a:r>
              <a:rPr lang="en-US" sz="1600" dirty="0" smtClean="0"/>
              <a:t>isolate RNA from EACH cell and construct a single mRNA-</a:t>
            </a:r>
            <a:r>
              <a:rPr lang="en-US" sz="1600" dirty="0" err="1" smtClean="0"/>
              <a:t>Seq</a:t>
            </a:r>
            <a:r>
              <a:rPr lang="en-US" sz="1600" dirty="0" smtClean="0"/>
              <a:t> library PER cell</a:t>
            </a:r>
            <a:endParaRPr lang="en-US" sz="1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057" y="3127044"/>
            <a:ext cx="4130532" cy="10791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470" y="1280547"/>
            <a:ext cx="3181482" cy="1666291"/>
          </a:xfrm>
          <a:prstGeom prst="rect">
            <a:avLst/>
          </a:prstGeom>
        </p:spPr>
      </p:pic>
    </p:spTree>
    <p:extLst>
      <p:ext uri="{BB962C8B-B14F-4D97-AF65-F5344CB8AC3E}">
        <p14:creationId xmlns:p14="http://schemas.microsoft.com/office/powerpoint/2010/main" val="10701401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7BCC8D0D-EAEC-449D-9161-023DFF90F2E2}" type="slidenum">
              <a:rPr lang="en-US" smtClean="0"/>
              <a:pPr/>
              <a:t>5</a:t>
            </a:fld>
            <a:endParaRPr lang="en-US" dirty="0"/>
          </a:p>
        </p:txBody>
      </p:sp>
      <p:sp>
        <p:nvSpPr>
          <p:cNvPr id="4" name="Title 3"/>
          <p:cNvSpPr>
            <a:spLocks noGrp="1"/>
          </p:cNvSpPr>
          <p:nvPr>
            <p:ph type="title"/>
          </p:nvPr>
        </p:nvSpPr>
        <p:spPr/>
        <p:txBody>
          <a:bodyPr/>
          <a:lstStyle/>
          <a:p>
            <a:r>
              <a:rPr lang="en-US" dirty="0" smtClean="0"/>
              <a:t>Sanity Check</a:t>
            </a:r>
            <a:endParaRPr lang="en-US" dirty="0"/>
          </a:p>
        </p:txBody>
      </p:sp>
      <p:sp>
        <p:nvSpPr>
          <p:cNvPr id="5" name="Text Placeholder 4"/>
          <p:cNvSpPr>
            <a:spLocks noGrp="1"/>
          </p:cNvSpPr>
          <p:nvPr>
            <p:ph type="body" sz="quarter" idx="15"/>
          </p:nvPr>
        </p:nvSpPr>
        <p:spPr/>
        <p:txBody>
          <a:bodyPr/>
          <a:lstStyle/>
          <a:p>
            <a:endParaRPr lang="en-US"/>
          </a:p>
        </p:txBody>
      </p:sp>
      <p:sp>
        <p:nvSpPr>
          <p:cNvPr id="6" name="Content Placeholder 5"/>
          <p:cNvSpPr>
            <a:spLocks noGrp="1"/>
          </p:cNvSpPr>
          <p:nvPr>
            <p:ph idx="1"/>
          </p:nvPr>
        </p:nvSpPr>
        <p:spPr>
          <a:xfrm>
            <a:off x="459683" y="1401416"/>
            <a:ext cx="3993445" cy="2932045"/>
          </a:xfrm>
        </p:spPr>
        <p:txBody>
          <a:bodyPr/>
          <a:lstStyle/>
          <a:p>
            <a:r>
              <a:rPr lang="en-US" dirty="0" smtClean="0"/>
              <a:t>Confirm that average of the single cell expression profiles collected at the same time correlate with traditional bulk RNA-</a:t>
            </a:r>
            <a:r>
              <a:rPr lang="en-US" dirty="0" err="1" smtClean="0"/>
              <a:t>Seq</a:t>
            </a:r>
            <a:r>
              <a:rPr lang="en-US" dirty="0" smtClean="0"/>
              <a:t> libraries at those times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810" y="447101"/>
            <a:ext cx="4295394" cy="4161627"/>
          </a:xfrm>
          <a:prstGeom prst="rect">
            <a:avLst/>
          </a:prstGeom>
        </p:spPr>
      </p:pic>
    </p:spTree>
    <p:extLst>
      <p:ext uri="{BB962C8B-B14F-4D97-AF65-F5344CB8AC3E}">
        <p14:creationId xmlns:p14="http://schemas.microsoft.com/office/powerpoint/2010/main" val="6693355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t>Presentation Title</a:t>
            </a:r>
            <a:endParaRPr lang="en-US" dirty="0"/>
          </a:p>
        </p:txBody>
      </p:sp>
      <p:sp>
        <p:nvSpPr>
          <p:cNvPr id="3" name="Slide Number Placeholder 2"/>
          <p:cNvSpPr>
            <a:spLocks noGrp="1"/>
          </p:cNvSpPr>
          <p:nvPr>
            <p:ph type="sldNum" sz="quarter" idx="13"/>
          </p:nvPr>
        </p:nvSpPr>
        <p:spPr/>
        <p:txBody>
          <a:bodyPr/>
          <a:lstStyle/>
          <a:p>
            <a:fld id="{7BCC8D0D-EAEC-449D-9161-023DFF90F2E2}" type="slidenum">
              <a:rPr lang="en-US" smtClean="0"/>
              <a:pPr/>
              <a:t>6</a:t>
            </a:fld>
            <a:endParaRPr lang="en-US" dirty="0"/>
          </a:p>
        </p:txBody>
      </p:sp>
      <p:sp>
        <p:nvSpPr>
          <p:cNvPr id="4" name="Title 3"/>
          <p:cNvSpPr>
            <a:spLocks noGrp="1"/>
          </p:cNvSpPr>
          <p:nvPr>
            <p:ph type="title"/>
          </p:nvPr>
        </p:nvSpPr>
        <p:spPr/>
        <p:txBody>
          <a:bodyPr/>
          <a:lstStyle/>
          <a:p>
            <a:r>
              <a:rPr lang="en-US" dirty="0" smtClean="0"/>
              <a:t>Background Knowledge for Algorithm</a:t>
            </a:r>
            <a:endParaRPr lang="en-US" dirty="0"/>
          </a:p>
        </p:txBody>
      </p:sp>
      <p:sp>
        <p:nvSpPr>
          <p:cNvPr id="5" name="Text Placeholder 4"/>
          <p:cNvSpPr>
            <a:spLocks noGrp="1"/>
          </p:cNvSpPr>
          <p:nvPr>
            <p:ph type="body" sz="quarter" idx="15"/>
          </p:nvPr>
        </p:nvSpPr>
        <p:spPr/>
        <p:txBody>
          <a:bodyPr/>
          <a:lstStyle/>
          <a:p>
            <a:endParaRPr lang="en-US"/>
          </a:p>
        </p:txBody>
      </p:sp>
      <p:pic>
        <p:nvPicPr>
          <p:cNvPr id="7" name="Picture 6"/>
          <p:cNvPicPr>
            <a:picLocks noChangeAspect="1"/>
          </p:cNvPicPr>
          <p:nvPr/>
        </p:nvPicPr>
        <p:blipFill>
          <a:blip r:embed="rId3"/>
          <a:stretch>
            <a:fillRect/>
          </a:stretch>
        </p:blipFill>
        <p:spPr>
          <a:xfrm>
            <a:off x="3909309" y="1669884"/>
            <a:ext cx="4717856" cy="1540676"/>
          </a:xfrm>
          <a:prstGeom prst="rect">
            <a:avLst/>
          </a:prstGeom>
        </p:spPr>
      </p:pic>
      <p:pic>
        <p:nvPicPr>
          <p:cNvPr id="8" name="Picture 7"/>
          <p:cNvPicPr>
            <a:picLocks noChangeAspect="1"/>
          </p:cNvPicPr>
          <p:nvPr/>
        </p:nvPicPr>
        <p:blipFill>
          <a:blip r:embed="rId4"/>
          <a:stretch>
            <a:fillRect/>
          </a:stretch>
        </p:blipFill>
        <p:spPr>
          <a:xfrm>
            <a:off x="365760" y="1475225"/>
            <a:ext cx="3119694" cy="2520713"/>
          </a:xfrm>
          <a:prstGeom prst="rect">
            <a:avLst/>
          </a:prstGeom>
        </p:spPr>
      </p:pic>
      <p:sp>
        <p:nvSpPr>
          <p:cNvPr id="9" name="TextBox 8"/>
          <p:cNvSpPr txBox="1"/>
          <p:nvPr/>
        </p:nvSpPr>
        <p:spPr bwMode="auto">
          <a:xfrm>
            <a:off x="325018" y="4094479"/>
            <a:ext cx="2448560" cy="461665"/>
          </a:xfrm>
          <a:prstGeom prst="rect">
            <a:avLst/>
          </a:prstGeom>
          <a:noFill/>
          <a:ln w="19050" algn="ctr">
            <a:noFill/>
            <a:miter lim="800000"/>
            <a:headEnd/>
            <a:tailEnd/>
          </a:ln>
        </p:spPr>
        <p:txBody>
          <a:bodyPr wrap="square" lIns="0" tIns="0" rIns="0" bIns="0" rtlCol="0">
            <a:spAutoFit/>
          </a:bodyPr>
          <a:lstStyle/>
          <a:p>
            <a:pPr algn="ctr"/>
            <a:r>
              <a:rPr lang="en-US" sz="1500" dirty="0" smtClean="0"/>
              <a:t>Minimum Spanning Tree (MST)</a:t>
            </a:r>
            <a:endParaRPr lang="en-US" sz="1500" dirty="0" smtClean="0"/>
          </a:p>
        </p:txBody>
      </p:sp>
      <p:sp>
        <p:nvSpPr>
          <p:cNvPr id="11" name="TextBox 10"/>
          <p:cNvSpPr txBox="1"/>
          <p:nvPr/>
        </p:nvSpPr>
        <p:spPr bwMode="auto">
          <a:xfrm>
            <a:off x="4782095" y="4094480"/>
            <a:ext cx="2972283" cy="230832"/>
          </a:xfrm>
          <a:prstGeom prst="rect">
            <a:avLst/>
          </a:prstGeom>
          <a:noFill/>
          <a:ln w="19050" algn="ctr">
            <a:noFill/>
            <a:miter lim="800000"/>
            <a:headEnd/>
            <a:tailEnd/>
          </a:ln>
        </p:spPr>
        <p:txBody>
          <a:bodyPr wrap="square" lIns="0" tIns="0" rIns="0" bIns="0" rtlCol="0">
            <a:spAutoFit/>
          </a:bodyPr>
          <a:lstStyle/>
          <a:p>
            <a:r>
              <a:rPr lang="en-US" sz="1500" dirty="0" smtClean="0"/>
              <a:t>Independent Component Analysis</a:t>
            </a:r>
            <a:endParaRPr lang="en-US" sz="1500" dirty="0" smtClean="0"/>
          </a:p>
        </p:txBody>
      </p:sp>
    </p:spTree>
    <p:extLst>
      <p:ext uri="{BB962C8B-B14F-4D97-AF65-F5344CB8AC3E}">
        <p14:creationId xmlns:p14="http://schemas.microsoft.com/office/powerpoint/2010/main" val="17623653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7BCC8D0D-EAEC-449D-9161-023DFF90F2E2}" type="slidenum">
              <a:rPr lang="en-US" smtClean="0"/>
              <a:pPr/>
              <a:t>7</a:t>
            </a:fld>
            <a:endParaRPr lang="en-US" dirty="0"/>
          </a:p>
        </p:txBody>
      </p:sp>
      <p:sp>
        <p:nvSpPr>
          <p:cNvPr id="4" name="Title 3"/>
          <p:cNvSpPr>
            <a:spLocks noGrp="1"/>
          </p:cNvSpPr>
          <p:nvPr>
            <p:ph type="title"/>
          </p:nvPr>
        </p:nvSpPr>
        <p:spPr/>
        <p:txBody>
          <a:bodyPr/>
          <a:lstStyle/>
          <a:p>
            <a:r>
              <a:rPr lang="en-US" dirty="0" smtClean="0"/>
              <a:t>Monocle </a:t>
            </a:r>
            <a:endParaRPr lang="en-US" dirty="0"/>
          </a:p>
        </p:txBody>
      </p:sp>
      <p:sp>
        <p:nvSpPr>
          <p:cNvPr id="5" name="Text Placeholder 4"/>
          <p:cNvSpPr>
            <a:spLocks noGrp="1"/>
          </p:cNvSpPr>
          <p:nvPr>
            <p:ph type="body" sz="quarter" idx="15"/>
          </p:nvPr>
        </p:nvSpPr>
        <p:spPr/>
        <p:txBody>
          <a:bodyPr/>
          <a:lstStyle/>
          <a:p>
            <a:endParaRPr lang="en-US"/>
          </a:p>
        </p:txBody>
      </p:sp>
      <p:sp>
        <p:nvSpPr>
          <p:cNvPr id="6" name="Content Placeholder 5"/>
          <p:cNvSpPr>
            <a:spLocks noGrp="1"/>
          </p:cNvSpPr>
          <p:nvPr>
            <p:ph idx="1"/>
          </p:nvPr>
        </p:nvSpPr>
        <p:spPr>
          <a:xfrm>
            <a:off x="459684" y="1401416"/>
            <a:ext cx="3309128" cy="2923449"/>
          </a:xfrm>
        </p:spPr>
        <p:txBody>
          <a:bodyPr/>
          <a:lstStyle/>
          <a:p>
            <a:r>
              <a:rPr lang="en-US" sz="2000" b="1" dirty="0" err="1" smtClean="0"/>
              <a:t>Psuedotime</a:t>
            </a:r>
            <a:r>
              <a:rPr lang="en-US" sz="2000" dirty="0" smtClean="0"/>
              <a:t> - Monocle orders the cells by their progress through differentiation rather than by the time they were collected, maximizing transcriptional similarity between successive pairs of cells</a:t>
            </a:r>
            <a:endParaRPr lang="en-US"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812" y="1123647"/>
            <a:ext cx="5106011" cy="33701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8812" y="318750"/>
            <a:ext cx="4074168" cy="732077"/>
          </a:xfrm>
          <a:prstGeom prst="rect">
            <a:avLst/>
          </a:prstGeom>
        </p:spPr>
      </p:pic>
    </p:spTree>
    <p:extLst>
      <p:ext uri="{BB962C8B-B14F-4D97-AF65-F5344CB8AC3E}">
        <p14:creationId xmlns:p14="http://schemas.microsoft.com/office/powerpoint/2010/main" val="1003514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7BCC8D0D-EAEC-449D-9161-023DFF90F2E2}" type="slidenum">
              <a:rPr lang="en-US" smtClean="0"/>
              <a:pPr/>
              <a:t>8</a:t>
            </a:fld>
            <a:endParaRPr lang="en-US" dirty="0"/>
          </a:p>
        </p:txBody>
      </p:sp>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5"/>
          </p:nvPr>
        </p:nvSpPr>
        <p:spPr/>
        <p:txBody>
          <a:bodyPr/>
          <a:lstStyle/>
          <a:p>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7759" y="318750"/>
            <a:ext cx="4905231" cy="4358587"/>
          </a:xfrm>
        </p:spPr>
      </p:pic>
    </p:spTree>
    <p:extLst>
      <p:ext uri="{BB962C8B-B14F-4D97-AF65-F5344CB8AC3E}">
        <p14:creationId xmlns:p14="http://schemas.microsoft.com/office/powerpoint/2010/main" val="188376034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t>Presentation Title</a:t>
            </a:r>
            <a:endParaRPr lang="en-US" dirty="0"/>
          </a:p>
        </p:txBody>
      </p:sp>
      <p:sp>
        <p:nvSpPr>
          <p:cNvPr id="3" name="Slide Number Placeholder 2"/>
          <p:cNvSpPr>
            <a:spLocks noGrp="1"/>
          </p:cNvSpPr>
          <p:nvPr>
            <p:ph type="sldNum" sz="quarter" idx="13"/>
          </p:nvPr>
        </p:nvSpPr>
        <p:spPr/>
        <p:txBody>
          <a:bodyPr/>
          <a:lstStyle/>
          <a:p>
            <a:fld id="{7BCC8D0D-EAEC-449D-9161-023DFF90F2E2}" type="slidenum">
              <a:rPr lang="en-US" smtClean="0"/>
              <a:pPr/>
              <a:t>9</a:t>
            </a:fld>
            <a:endParaRPr lang="en-US" dirty="0"/>
          </a:p>
        </p:txBody>
      </p:sp>
      <p:sp>
        <p:nvSpPr>
          <p:cNvPr id="4" name="Title 3"/>
          <p:cNvSpPr>
            <a:spLocks noGrp="1"/>
          </p:cNvSpPr>
          <p:nvPr>
            <p:ph type="title"/>
          </p:nvPr>
        </p:nvSpPr>
        <p:spPr/>
        <p:txBody>
          <a:bodyPr/>
          <a:lstStyle/>
          <a:p>
            <a:r>
              <a:rPr lang="en-US" dirty="0" smtClean="0"/>
              <a:t>How to Deal with Branches</a:t>
            </a:r>
            <a:endParaRPr lang="en-US" dirty="0"/>
          </a:p>
        </p:txBody>
      </p:sp>
      <p:sp>
        <p:nvSpPr>
          <p:cNvPr id="5" name="Text Placeholder 4"/>
          <p:cNvSpPr>
            <a:spLocks noGrp="1"/>
          </p:cNvSpPr>
          <p:nvPr>
            <p:ph type="body" sz="quarter" idx="15"/>
          </p:nvPr>
        </p:nvSpPr>
        <p:spPr/>
        <p:txBody>
          <a:bodyPr/>
          <a:lstStyle/>
          <a:p>
            <a:endParaRPr lang="en-US"/>
          </a:p>
        </p:txBody>
      </p:sp>
      <p:sp>
        <p:nvSpPr>
          <p:cNvPr id="6" name="Content Placeholder 5"/>
          <p:cNvSpPr>
            <a:spLocks noGrp="1"/>
          </p:cNvSpPr>
          <p:nvPr>
            <p:ph idx="1"/>
          </p:nvPr>
        </p:nvSpPr>
        <p:spPr>
          <a:xfrm>
            <a:off x="459684" y="1401415"/>
            <a:ext cx="3126664" cy="2958515"/>
          </a:xfrm>
        </p:spPr>
        <p:txBody>
          <a:bodyPr/>
          <a:lstStyle/>
          <a:p>
            <a:r>
              <a:rPr lang="en-US" sz="1800" dirty="0" smtClean="0"/>
              <a:t>Cell’s ability to diverge along more than one pathway (i.e. branching) accounted for by use of  PQ trees to enumerate possible routes</a:t>
            </a:r>
            <a:endParaRPr lang="en-US" sz="1800" dirty="0"/>
          </a:p>
        </p:txBody>
      </p:sp>
      <p:pic>
        <p:nvPicPr>
          <p:cNvPr id="7" name="Picture 6"/>
          <p:cNvPicPr>
            <a:picLocks noChangeAspect="1"/>
          </p:cNvPicPr>
          <p:nvPr/>
        </p:nvPicPr>
        <p:blipFill>
          <a:blip r:embed="rId3"/>
          <a:stretch>
            <a:fillRect/>
          </a:stretch>
        </p:blipFill>
        <p:spPr>
          <a:xfrm>
            <a:off x="6332824" y="1318160"/>
            <a:ext cx="2534808" cy="3041770"/>
          </a:xfrm>
          <a:prstGeom prst="rect">
            <a:avLst/>
          </a:prstGeom>
        </p:spPr>
      </p:pic>
      <p:sp>
        <p:nvSpPr>
          <p:cNvPr id="8" name="TextBox 7"/>
          <p:cNvSpPr txBox="1"/>
          <p:nvPr/>
        </p:nvSpPr>
        <p:spPr bwMode="auto">
          <a:xfrm>
            <a:off x="4134251" y="2278126"/>
            <a:ext cx="1650670" cy="1846659"/>
          </a:xfrm>
          <a:prstGeom prst="rect">
            <a:avLst/>
          </a:prstGeom>
          <a:noFill/>
          <a:ln w="19050" algn="ctr">
            <a:noFill/>
            <a:miter lim="800000"/>
            <a:headEnd/>
            <a:tailEnd/>
          </a:ln>
        </p:spPr>
        <p:txBody>
          <a:bodyPr wrap="square" lIns="0" tIns="0" rIns="0" bIns="0" rtlCol="0">
            <a:spAutoFit/>
          </a:bodyPr>
          <a:lstStyle/>
          <a:p>
            <a:r>
              <a:rPr lang="is-IS" sz="2000"/>
              <a:t>12345, 12435, 13245, 13425, 14235, 14325, 52341, 52431, 53241, 53421, 54231, 54321</a:t>
            </a:r>
            <a:endParaRPr lang="en-US" sz="2000" dirty="0" err="1" smtClean="0"/>
          </a:p>
        </p:txBody>
      </p:sp>
      <p:sp>
        <p:nvSpPr>
          <p:cNvPr id="9" name="TextBox 8"/>
          <p:cNvSpPr txBox="1"/>
          <p:nvPr/>
        </p:nvSpPr>
        <p:spPr bwMode="auto">
          <a:xfrm>
            <a:off x="3841055" y="1909092"/>
            <a:ext cx="2746476" cy="307777"/>
          </a:xfrm>
          <a:prstGeom prst="rect">
            <a:avLst/>
          </a:prstGeom>
          <a:noFill/>
          <a:ln w="19050" algn="ctr">
            <a:noFill/>
            <a:miter lim="800000"/>
            <a:headEnd/>
            <a:tailEnd/>
          </a:ln>
        </p:spPr>
        <p:txBody>
          <a:bodyPr wrap="square" lIns="0" tIns="0" rIns="0" bIns="0" rtlCol="0">
            <a:spAutoFit/>
          </a:bodyPr>
          <a:lstStyle/>
          <a:p>
            <a:r>
              <a:rPr lang="en-US" sz="2000" dirty="0" smtClean="0"/>
              <a:t>All possible outputs:</a:t>
            </a:r>
            <a:endParaRPr lang="en-US" sz="2000" dirty="0" smtClean="0"/>
          </a:p>
        </p:txBody>
      </p:sp>
    </p:spTree>
    <p:extLst>
      <p:ext uri="{BB962C8B-B14F-4D97-AF65-F5344CB8AC3E}">
        <p14:creationId xmlns:p14="http://schemas.microsoft.com/office/powerpoint/2010/main" val="94878048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UCSF Classic">
  <a:themeElements>
    <a:clrScheme name="UCSF Colors">
      <a:dk1>
        <a:srgbClr val="052049"/>
      </a:dk1>
      <a:lt1>
        <a:srgbClr val="FFFFFF"/>
      </a:lt1>
      <a:dk2>
        <a:srgbClr val="052049"/>
      </a:dk2>
      <a:lt2>
        <a:srgbClr val="FFFFFF"/>
      </a:lt2>
      <a:accent1>
        <a:srgbClr val="0093D0"/>
      </a:accent1>
      <a:accent2>
        <a:srgbClr val="18A3AC"/>
      </a:accent2>
      <a:accent3>
        <a:srgbClr val="9DC23B"/>
      </a:accent3>
      <a:accent4>
        <a:srgbClr val="F58024"/>
      </a:accent4>
      <a:accent5>
        <a:srgbClr val="C7CED1"/>
      </a:accent5>
      <a:accent6>
        <a:srgbClr val="716FB3"/>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e3_UCSF-16x9-FontA_test2" id="{24DA3907-1B0C-0B4F-8531-D21433304D1E}" vid="{D9C2AF2E-EB53-994D-B007-E3AEEE4B0E8B}"/>
    </a:ext>
  </a:extLst>
</a:theme>
</file>

<file path=ppt/theme/theme2.xml><?xml version="1.0" encoding="utf-8"?>
<a:theme xmlns:a="http://schemas.openxmlformats.org/drawingml/2006/main" name="UCSF Contemporary">
  <a:themeElements>
    <a:clrScheme name="UCSF Colors">
      <a:dk1>
        <a:srgbClr val="052049"/>
      </a:dk1>
      <a:lt1>
        <a:srgbClr val="FFFFFF"/>
      </a:lt1>
      <a:dk2>
        <a:srgbClr val="052049"/>
      </a:dk2>
      <a:lt2>
        <a:srgbClr val="FFFFFF"/>
      </a:lt2>
      <a:accent1>
        <a:srgbClr val="0093D0"/>
      </a:accent1>
      <a:accent2>
        <a:srgbClr val="18A3AC"/>
      </a:accent2>
      <a:accent3>
        <a:srgbClr val="9DC23B"/>
      </a:accent3>
      <a:accent4>
        <a:srgbClr val="F58024"/>
      </a:accent4>
      <a:accent5>
        <a:srgbClr val="C7CED1"/>
      </a:accent5>
      <a:accent6>
        <a:srgbClr val="716FB3"/>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e3_UCSF-16x9-FontA_test2" id="{24DA3907-1B0C-0B4F-8531-D21433304D1E}" vid="{5AF78529-A89B-1E41-BE10-0E2BEF66F84E}"/>
    </a:ext>
  </a:extLst>
</a:theme>
</file>

<file path=ppt/theme/theme3.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8A51949-CE2D-4D1D-81B7-CD96A1311979}">
  <ds:schemaRefs>
    <ds:schemaRef ds:uri="http://schemas.microsoft.com/sharepoint/v3/contenttype/forms"/>
  </ds:schemaRefs>
</ds:datastoreItem>
</file>

<file path=customXml/itemProps2.xml><?xml version="1.0" encoding="utf-8"?>
<ds:datastoreItem xmlns:ds="http://schemas.openxmlformats.org/officeDocument/2006/customXml" ds:itemID="{DB48DB2A-A2BB-49B9-B517-04CB45F2482A}">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3.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e3_UCSF-16x9-FontA_Draft4 (1)</Template>
  <TotalTime>3376</TotalTime>
  <Words>1554</Words>
  <Application>Microsoft Macintosh PowerPoint</Application>
  <PresentationFormat>On-screen Show (16:9)</PresentationFormat>
  <Paragraphs>153</Paragraphs>
  <Slides>16</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.AppleSystemUIFont</vt:lpstr>
      <vt:lpstr>Garamond</vt:lpstr>
      <vt:lpstr>LucidaGrande</vt:lpstr>
      <vt:lpstr>Wingdings</vt:lpstr>
      <vt:lpstr>Arial</vt:lpstr>
      <vt:lpstr>UCSF Classic</vt:lpstr>
      <vt:lpstr>UCSF Contemporary</vt:lpstr>
      <vt:lpstr>BMI203 Paper Talk</vt:lpstr>
      <vt:lpstr>Background</vt:lpstr>
      <vt:lpstr>Monocle</vt:lpstr>
      <vt:lpstr>Dataset</vt:lpstr>
      <vt:lpstr>Sanity Check</vt:lpstr>
      <vt:lpstr>Background Knowledge for Algorithm</vt:lpstr>
      <vt:lpstr>Monocle </vt:lpstr>
      <vt:lpstr>PowerPoint Presentation</vt:lpstr>
      <vt:lpstr>How to Deal with Branches</vt:lpstr>
      <vt:lpstr>PowerPoint Presentation</vt:lpstr>
      <vt:lpstr>PowerPoint Presentation</vt:lpstr>
      <vt:lpstr>Monocle to Discover New Transcription Factors</vt:lpstr>
      <vt:lpstr>Summary </vt:lpstr>
      <vt:lpstr>Caveats</vt:lpstr>
      <vt:lpstr>Future Directions  </vt:lpstr>
      <vt:lpstr>Questions</vt:lpstr>
    </vt:vector>
  </TitlesOfParts>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template!</dc:title>
  <dc:subject>Presentation Template</dc:subject>
  <dc:creator>Microsoft Office User</dc:creator>
  <dc:description>Derek MacDavid | derek@bigpicdesign.com</dc:description>
  <cp:lastModifiedBy>Daniel Wong</cp:lastModifiedBy>
  <cp:revision>176</cp:revision>
  <dcterms:created xsi:type="dcterms:W3CDTF">2017-04-18T17:07:44Z</dcterms:created>
  <dcterms:modified xsi:type="dcterms:W3CDTF">2018-03-09T06:35:03Z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